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9"/>
  </p:notesMasterIdLst>
  <p:handoutMasterIdLst>
    <p:handoutMasterId r:id="rId20"/>
  </p:handoutMasterIdLst>
  <p:sldIdLst>
    <p:sldId id="256" r:id="rId2"/>
    <p:sldId id="307" r:id="rId3"/>
    <p:sldId id="275" r:id="rId4"/>
    <p:sldId id="314" r:id="rId5"/>
    <p:sldId id="315" r:id="rId6"/>
    <p:sldId id="316" r:id="rId7"/>
    <p:sldId id="302" r:id="rId8"/>
    <p:sldId id="305" r:id="rId9"/>
    <p:sldId id="313" r:id="rId10"/>
    <p:sldId id="318" r:id="rId11"/>
    <p:sldId id="306" r:id="rId12"/>
    <p:sldId id="293" r:id="rId13"/>
    <p:sldId id="308" r:id="rId14"/>
    <p:sldId id="309" r:id="rId15"/>
    <p:sldId id="319" r:id="rId16"/>
    <p:sldId id="320" r:id="rId17"/>
    <p:sldId id="311" r:id="rId1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74970" autoAdjust="0"/>
  </p:normalViewPr>
  <p:slideViewPr>
    <p:cSldViewPr>
      <p:cViewPr varScale="1">
        <p:scale>
          <a:sx n="81" d="100"/>
          <a:sy n="81" d="100"/>
        </p:scale>
        <p:origin x="210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804" cy="461332"/>
          </a:xfrm>
          <a:prstGeom prst="rect">
            <a:avLst/>
          </a:prstGeom>
        </p:spPr>
        <p:txBody>
          <a:bodyPr vert="horz" lIns="90580" tIns="45290" rIns="90580" bIns="45290" rtlCol="0"/>
          <a:lstStyle>
            <a:lvl1pPr algn="l">
              <a:defRPr sz="1200"/>
            </a:lvl1pPr>
          </a:lstStyle>
          <a:p>
            <a:endParaRPr lang="en-US"/>
          </a:p>
        </p:txBody>
      </p:sp>
      <p:sp>
        <p:nvSpPr>
          <p:cNvPr id="3" name="Date Placeholder 2"/>
          <p:cNvSpPr>
            <a:spLocks noGrp="1"/>
          </p:cNvSpPr>
          <p:nvPr>
            <p:ph type="dt" sz="quarter" idx="1"/>
          </p:nvPr>
        </p:nvSpPr>
        <p:spPr>
          <a:xfrm>
            <a:off x="3936702" y="0"/>
            <a:ext cx="3011804" cy="461332"/>
          </a:xfrm>
          <a:prstGeom prst="rect">
            <a:avLst/>
          </a:prstGeom>
        </p:spPr>
        <p:txBody>
          <a:bodyPr vert="horz" lIns="90580" tIns="45290" rIns="90580" bIns="45290" rtlCol="0"/>
          <a:lstStyle>
            <a:lvl1pPr algn="r">
              <a:defRPr sz="1200"/>
            </a:lvl1pPr>
          </a:lstStyle>
          <a:p>
            <a:fld id="{F5A481CE-DB7B-45FC-A5EA-06FFAB6B866C}" type="datetimeFigureOut">
              <a:rPr lang="en-US" smtClean="0"/>
              <a:t>3/12/2018</a:t>
            </a:fld>
            <a:endParaRPr lang="en-US"/>
          </a:p>
        </p:txBody>
      </p:sp>
      <p:sp>
        <p:nvSpPr>
          <p:cNvPr id="4" name="Footer Placeholder 3"/>
          <p:cNvSpPr>
            <a:spLocks noGrp="1"/>
          </p:cNvSpPr>
          <p:nvPr>
            <p:ph type="ftr" sz="quarter" idx="2"/>
          </p:nvPr>
        </p:nvSpPr>
        <p:spPr>
          <a:xfrm>
            <a:off x="0" y="8773169"/>
            <a:ext cx="3011804" cy="461332"/>
          </a:xfrm>
          <a:prstGeom prst="rect">
            <a:avLst/>
          </a:prstGeom>
        </p:spPr>
        <p:txBody>
          <a:bodyPr vert="horz" lIns="90580" tIns="45290" rIns="90580" bIns="45290" rtlCol="0" anchor="b"/>
          <a:lstStyle>
            <a:lvl1pPr algn="l">
              <a:defRPr sz="1200"/>
            </a:lvl1pPr>
          </a:lstStyle>
          <a:p>
            <a:endParaRPr lang="en-US"/>
          </a:p>
        </p:txBody>
      </p:sp>
      <p:sp>
        <p:nvSpPr>
          <p:cNvPr id="5" name="Slide Number Placeholder 4"/>
          <p:cNvSpPr>
            <a:spLocks noGrp="1"/>
          </p:cNvSpPr>
          <p:nvPr>
            <p:ph type="sldNum" sz="quarter" idx="3"/>
          </p:nvPr>
        </p:nvSpPr>
        <p:spPr>
          <a:xfrm>
            <a:off x="3936702" y="8773169"/>
            <a:ext cx="3011804" cy="461332"/>
          </a:xfrm>
          <a:prstGeom prst="rect">
            <a:avLst/>
          </a:prstGeom>
        </p:spPr>
        <p:txBody>
          <a:bodyPr vert="horz" lIns="90580" tIns="45290" rIns="90580" bIns="45290" rtlCol="0" anchor="b"/>
          <a:lstStyle>
            <a:lvl1pPr algn="r">
              <a:defRPr sz="1200"/>
            </a:lvl1pPr>
          </a:lstStyle>
          <a:p>
            <a:fld id="{B7AC5B6E-E85B-4C18-9906-481394FE5183}" type="slidenum">
              <a:rPr lang="en-US" smtClean="0"/>
              <a:t>‹#›</a:t>
            </a:fld>
            <a:endParaRPr lang="en-US"/>
          </a:p>
        </p:txBody>
      </p:sp>
    </p:spTree>
    <p:extLst>
      <p:ext uri="{BB962C8B-B14F-4D97-AF65-F5344CB8AC3E}">
        <p14:creationId xmlns:p14="http://schemas.microsoft.com/office/powerpoint/2010/main" val="5871062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0" cy="461803"/>
          </a:xfrm>
          <a:prstGeom prst="rect">
            <a:avLst/>
          </a:prstGeom>
        </p:spPr>
        <p:txBody>
          <a:bodyPr vert="horz" lIns="92474" tIns="46238" rIns="92474" bIns="46238" rtlCol="0"/>
          <a:lstStyle>
            <a:lvl1pPr algn="l">
              <a:defRPr sz="1200"/>
            </a:lvl1pPr>
          </a:lstStyle>
          <a:p>
            <a:endParaRPr lang="en-US"/>
          </a:p>
        </p:txBody>
      </p:sp>
      <p:sp>
        <p:nvSpPr>
          <p:cNvPr id="3" name="Date Placeholder 2"/>
          <p:cNvSpPr>
            <a:spLocks noGrp="1"/>
          </p:cNvSpPr>
          <p:nvPr>
            <p:ph type="dt" idx="1"/>
          </p:nvPr>
        </p:nvSpPr>
        <p:spPr>
          <a:xfrm>
            <a:off x="3936768" y="0"/>
            <a:ext cx="3011700" cy="461803"/>
          </a:xfrm>
          <a:prstGeom prst="rect">
            <a:avLst/>
          </a:prstGeom>
        </p:spPr>
        <p:txBody>
          <a:bodyPr vert="horz" lIns="92474" tIns="46238" rIns="92474" bIns="46238" rtlCol="0"/>
          <a:lstStyle>
            <a:lvl1pPr algn="r">
              <a:defRPr sz="1200"/>
            </a:lvl1pPr>
          </a:lstStyle>
          <a:p>
            <a:fld id="{5C5D9C44-76E4-4E80-AC55-E7ECA826668F}" type="datetimeFigureOut">
              <a:rPr lang="en-US" smtClean="0"/>
              <a:pPr/>
              <a:t>3/12/2018</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74" tIns="46238" rIns="92474" bIns="46238" rtlCol="0" anchor="ctr"/>
          <a:lstStyle/>
          <a:p>
            <a:endParaRPr lang="en-US"/>
          </a:p>
        </p:txBody>
      </p:sp>
      <p:sp>
        <p:nvSpPr>
          <p:cNvPr id="5" name="Notes Placeholder 4"/>
          <p:cNvSpPr>
            <a:spLocks noGrp="1"/>
          </p:cNvSpPr>
          <p:nvPr>
            <p:ph type="body" sz="quarter" idx="3"/>
          </p:nvPr>
        </p:nvSpPr>
        <p:spPr>
          <a:xfrm>
            <a:off x="695008" y="4387137"/>
            <a:ext cx="5560060" cy="4156233"/>
          </a:xfrm>
          <a:prstGeom prst="rect">
            <a:avLst/>
          </a:prstGeom>
        </p:spPr>
        <p:txBody>
          <a:bodyPr vert="horz" lIns="92474" tIns="46238" rIns="92474" bIns="4623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70"/>
            <a:ext cx="3011700" cy="461803"/>
          </a:xfrm>
          <a:prstGeom prst="rect">
            <a:avLst/>
          </a:prstGeom>
        </p:spPr>
        <p:txBody>
          <a:bodyPr vert="horz" lIns="92474" tIns="46238" rIns="92474" bIns="46238"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70"/>
            <a:ext cx="3011700" cy="461803"/>
          </a:xfrm>
          <a:prstGeom prst="rect">
            <a:avLst/>
          </a:prstGeom>
        </p:spPr>
        <p:txBody>
          <a:bodyPr vert="horz" lIns="92474" tIns="46238" rIns="92474" bIns="46238" rtlCol="0" anchor="b"/>
          <a:lstStyle>
            <a:lvl1pPr algn="r">
              <a:defRPr sz="1200"/>
            </a:lvl1pPr>
          </a:lstStyle>
          <a:p>
            <a:fld id="{BF806C41-56D1-49A1-8351-BDF7F4EAAE3B}" type="slidenum">
              <a:rPr lang="en-US" smtClean="0"/>
              <a:pPr/>
              <a:t>‹#›</a:t>
            </a:fld>
            <a:endParaRPr lang="en-US"/>
          </a:p>
        </p:txBody>
      </p:sp>
    </p:spTree>
    <p:extLst>
      <p:ext uri="{BB962C8B-B14F-4D97-AF65-F5344CB8AC3E}">
        <p14:creationId xmlns:p14="http://schemas.microsoft.com/office/powerpoint/2010/main" val="2997222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26908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itchFamily="34" charset="0"/>
              <a:buNone/>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06C41-56D1-49A1-8351-BDF7F4EAAE3B}" type="slidenum">
              <a:rPr lang="en-US" smtClean="0"/>
              <a:pPr/>
              <a:t>6</a:t>
            </a:fld>
            <a:endParaRPr lang="en-US"/>
          </a:p>
        </p:txBody>
      </p:sp>
    </p:spTree>
    <p:extLst>
      <p:ext uri="{BB962C8B-B14F-4D97-AF65-F5344CB8AC3E}">
        <p14:creationId xmlns:p14="http://schemas.microsoft.com/office/powerpoint/2010/main" val="4280054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6AE28-F8B9-4465-A123-E182E69CB10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595510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Tree>
    <p:extLst>
      <p:ext uri="{BB962C8B-B14F-4D97-AF65-F5344CB8AC3E}">
        <p14:creationId xmlns:p14="http://schemas.microsoft.com/office/powerpoint/2010/main" val="2083309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7E3FB2-802F-4DC4-9F9A-1F2EACE8B8DF}" type="datetime1">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CD3648-C975-4FDA-BD2C-C00C3DA3B1B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82F85E-E6FF-4BC0-A33A-F14CDE2309EA}" type="datetime1">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CD3648-C975-4FDA-BD2C-C00C3DA3B1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49F0D-7E90-455C-8F3B-4503F56FE67E}" type="datetime1">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CD3648-C975-4FDA-BD2C-C00C3DA3B1B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ext slid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038" name="think-cell Slide" r:id="rId4" imgW="216" imgH="216" progId="TCLayout.ActiveDocument.1">
                  <p:embed/>
                </p:oleObj>
              </mc:Choice>
              <mc:Fallback>
                <p:oleObj name="think-cell Slide" r:id="rId4" imgW="216" imgH="216" progId="TCLayout.ActiveDocument.1">
                  <p:embed/>
                  <p:pic>
                    <p:nvPicPr>
                      <p:cNvPr id="5" name="Object 4" hidden="1"/>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2" name="Title 1"/>
          <p:cNvSpPr>
            <a:spLocks noGrp="1"/>
          </p:cNvSpPr>
          <p:nvPr>
            <p:ph type="title" hasCustomPrompt="1"/>
          </p:nvPr>
        </p:nvSpPr>
        <p:spPr/>
        <p:txBody>
          <a:bodyPr>
            <a:noAutofit/>
          </a:bodyPr>
          <a:lstStyle>
            <a:lvl1pPr>
              <a:defRPr sz="1650"/>
            </a:lvl1pPr>
          </a:lstStyle>
          <a:p>
            <a:r>
              <a:rPr lang="en-US" dirty="0" smtClean="0"/>
              <a:t>&lt;Click to edit Master title style: 2-line max headline [22pt]&gt;</a:t>
            </a:r>
            <a:endParaRPr lang="en-US" dirty="0"/>
          </a:p>
        </p:txBody>
      </p:sp>
      <p:sp>
        <p:nvSpPr>
          <p:cNvPr id="8" name="Text Placeholder 7"/>
          <p:cNvSpPr>
            <a:spLocks noGrp="1"/>
          </p:cNvSpPr>
          <p:nvPr>
            <p:ph type="body" sz="quarter" idx="10"/>
          </p:nvPr>
        </p:nvSpPr>
        <p:spPr>
          <a:xfrm>
            <a:off x="447481" y="1512888"/>
            <a:ext cx="7772400" cy="4754880"/>
          </a:xfrm>
        </p:spPr>
        <p:txBody>
          <a:bodyPr/>
          <a:lstStyle>
            <a:lvl1pPr>
              <a:defRPr sz="1200"/>
            </a:lvl1pPr>
            <a:lvl2pPr>
              <a:buClr>
                <a:schemeClr val="accent1"/>
              </a:buCl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5378290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wo-Column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lvl1pPr>
          </a:lstStyle>
          <a:p>
            <a:r>
              <a:rPr lang="en-US" dirty="0" smtClean="0"/>
              <a:t>&lt;Click to edit Master title style: 2-line max headline [22pt]&gt;</a:t>
            </a:r>
            <a:endParaRPr lang="en-US" dirty="0"/>
          </a:p>
        </p:txBody>
      </p:sp>
      <p:sp>
        <p:nvSpPr>
          <p:cNvPr id="5" name="Text Placeholder 4"/>
          <p:cNvSpPr>
            <a:spLocks noGrp="1"/>
          </p:cNvSpPr>
          <p:nvPr>
            <p:ph type="body" sz="quarter" idx="10"/>
          </p:nvPr>
        </p:nvSpPr>
        <p:spPr>
          <a:xfrm>
            <a:off x="447674" y="1874836"/>
            <a:ext cx="36576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4"/>
          <p:cNvSpPr>
            <a:spLocks noGrp="1"/>
          </p:cNvSpPr>
          <p:nvPr>
            <p:ph type="body" sz="quarter" idx="11"/>
          </p:nvPr>
        </p:nvSpPr>
        <p:spPr>
          <a:xfrm>
            <a:off x="4562661" y="1874837"/>
            <a:ext cx="36576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5627742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lank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smtClean="0"/>
              <a:t>&lt;Click to edit Master title style: 2-line max headline [22pt]&gt;</a:t>
            </a:r>
            <a:endParaRPr lang="en-US" dirty="0"/>
          </a:p>
        </p:txBody>
      </p:sp>
    </p:spTree>
    <p:extLst>
      <p:ext uri="{BB962C8B-B14F-4D97-AF65-F5344CB8AC3E}">
        <p14:creationId xmlns:p14="http://schemas.microsoft.com/office/powerpoint/2010/main" val="40259521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517EAB-D2E3-4AA3-AEF1-F531C30EECFD}" type="datetime1">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CD3648-C975-4FDA-BD2C-C00C3DA3B1B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1DF638-6CF1-4948-8BE7-19B45874C833}" type="datetime1">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CD3648-C975-4FDA-BD2C-C00C3DA3B1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4C2960-5C39-4794-A892-106497F2B9F3}" type="datetime1">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CD3648-C975-4FDA-BD2C-C00C3DA3B1B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2C0FDF-5199-49D3-ACDA-1A5C4C178EB6}" type="datetime1">
              <a:rPr lang="en-US" smtClean="0"/>
              <a:t>3/12/2018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CD3648-C975-4FDA-BD2C-C00C3DA3B1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FF906A-6044-42F4-ACBA-C39C4516AAC3}" type="datetime1">
              <a:rPr lang="en-US" smtClean="0"/>
              <a:t>3/12/2018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CD3648-C975-4FDA-BD2C-C00C3DA3B1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F319E7-208D-4277-B099-AF41B8A98645}" type="datetime1">
              <a:rPr lang="en-US" smtClean="0"/>
              <a:t>3/12/2018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CD3648-C975-4FDA-BD2C-C00C3DA3B1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128179-5BE8-4333-BECB-74A47E29A89E}" type="datetime1">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CD3648-C975-4FDA-BD2C-C00C3DA3B1B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4868F2-7A30-410F-8696-76689BC5F512}" type="datetime1">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CD3648-C975-4FDA-BD2C-C00C3DA3B1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BEA0B4-6BC5-4CDF-A475-42B94B07F4C9}" type="datetime1">
              <a:rPr lang="en-US" smtClean="0"/>
              <a:t>3/12/2018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CD3648-C975-4FDA-BD2C-C00C3DA3B1B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bgov.com/core/news/#!/articles/P28SUM6S9728"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28800"/>
            <a:ext cx="9144000" cy="1219200"/>
          </a:xfrm>
        </p:spPr>
        <p:txBody>
          <a:bodyPr>
            <a:normAutofit fontScale="90000"/>
          </a:bodyPr>
          <a:lstStyle/>
          <a:p>
            <a:r>
              <a:rPr lang="en-US" sz="3200" dirty="0" smtClean="0"/>
              <a:t>Legislative Outlook</a:t>
            </a:r>
            <a:br>
              <a:rPr lang="en-US" sz="3200" dirty="0" smtClean="0"/>
            </a:br>
            <a:r>
              <a:rPr lang="en-US" sz="3200" i="1" dirty="0" smtClean="0"/>
              <a:t>Policies and Politics</a:t>
            </a:r>
            <a:r>
              <a:rPr lang="en-US" i="1" dirty="0" smtClean="0"/>
              <a:t/>
            </a:r>
            <a:br>
              <a:rPr lang="en-US" i="1" dirty="0" smtClean="0"/>
            </a:br>
            <a:endParaRPr lang="en-US" sz="4000" b="1" i="1" dirty="0"/>
          </a:p>
        </p:txBody>
      </p:sp>
      <p:sp>
        <p:nvSpPr>
          <p:cNvPr id="3" name="Subtitle 2"/>
          <p:cNvSpPr>
            <a:spLocks noGrp="1"/>
          </p:cNvSpPr>
          <p:nvPr>
            <p:ph type="subTitle" idx="1"/>
          </p:nvPr>
        </p:nvSpPr>
        <p:spPr>
          <a:xfrm>
            <a:off x="504825" y="3048000"/>
            <a:ext cx="8134350" cy="3352800"/>
          </a:xfrm>
        </p:spPr>
        <p:txBody>
          <a:bodyPr>
            <a:normAutofit/>
          </a:bodyPr>
          <a:lstStyle/>
          <a:p>
            <a:r>
              <a:rPr lang="en-US" dirty="0" smtClean="0"/>
              <a:t>Emily Tranter</a:t>
            </a:r>
          </a:p>
          <a:p>
            <a:r>
              <a:rPr lang="en-US" dirty="0" smtClean="0"/>
              <a:t>National Coordinator </a:t>
            </a:r>
          </a:p>
          <a:p>
            <a:r>
              <a:rPr lang="en-US" dirty="0" err="1" smtClean="0"/>
              <a:t>N.O.I.S.E</a:t>
            </a:r>
            <a:r>
              <a:rPr lang="en-US" dirty="0" smtClean="0"/>
              <a:t>. Legislative Summit</a:t>
            </a:r>
          </a:p>
          <a:p>
            <a:r>
              <a:rPr lang="en-US" dirty="0" smtClean="0"/>
              <a:t>Washington DC, March, 2018</a:t>
            </a:r>
            <a:endParaRPr lang="en-US" dirty="0"/>
          </a:p>
        </p:txBody>
      </p:sp>
      <p:sp>
        <p:nvSpPr>
          <p:cNvPr id="5" name="Slide Number Placeholder 4"/>
          <p:cNvSpPr>
            <a:spLocks noGrp="1"/>
          </p:cNvSpPr>
          <p:nvPr>
            <p:ph type="sldNum" sz="quarter" idx="12"/>
          </p:nvPr>
        </p:nvSpPr>
        <p:spPr/>
        <p:txBody>
          <a:bodyPr/>
          <a:lstStyle/>
          <a:p>
            <a:fld id="{25CD3648-C975-4FDA-BD2C-C00C3DA3B1B7}" type="slidenum">
              <a:rPr lang="en-US" smtClean="0"/>
              <a:pPr/>
              <a:t>1</a:t>
            </a:fld>
            <a:endParaRPr lang="en-US"/>
          </a:p>
        </p:txBody>
      </p:sp>
      <p:sp>
        <p:nvSpPr>
          <p:cNvPr id="4" name="Footer Placeholder 3"/>
          <p:cNvSpPr>
            <a:spLocks noGrp="1"/>
          </p:cNvSpPr>
          <p:nvPr>
            <p:ph type="ftr" sz="quarter" idx="11"/>
          </p:nvPr>
        </p:nvSpPr>
        <p:spPr/>
        <p:txBody>
          <a:bodyPr/>
          <a:lstStyle/>
          <a:p>
            <a:endParaRPr lang="en-US"/>
          </a:p>
        </p:txBody>
      </p:sp>
      <p:pic>
        <p:nvPicPr>
          <p:cNvPr id="1026" name="Picture 2" descr="T:\Data Files\Clients\NOISE\NOISE Logos and Graphics\NOISE Logo\NOISE log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95072"/>
            <a:ext cx="6144768" cy="9814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57375" y="2114551"/>
            <a:ext cx="5429250" cy="507831"/>
          </a:xfrm>
          <a:prstGeom prst="rect">
            <a:avLst/>
          </a:prstGeom>
        </p:spPr>
        <p:txBody>
          <a:bodyPr wrap="square">
            <a:spAutoFit/>
          </a:bodyPr>
          <a:lstStyle/>
          <a:p>
            <a:pPr marL="346472" indent="-346472" algn="ctr">
              <a:spcBef>
                <a:spcPct val="0"/>
              </a:spcBef>
              <a:defRPr/>
            </a:pPr>
            <a:r>
              <a:rPr lang="en-US" sz="2700" b="1" dirty="0"/>
              <a:t>FY 2018 Budget Overview</a:t>
            </a:r>
          </a:p>
        </p:txBody>
      </p:sp>
      <p:sp>
        <p:nvSpPr>
          <p:cNvPr id="5" name="TextBox 4"/>
          <p:cNvSpPr txBox="1"/>
          <p:nvPr/>
        </p:nvSpPr>
        <p:spPr>
          <a:xfrm>
            <a:off x="1485900" y="2743201"/>
            <a:ext cx="6172200" cy="3197029"/>
          </a:xfrm>
          <a:prstGeom prst="rect">
            <a:avLst/>
          </a:prstGeom>
          <a:noFill/>
        </p:spPr>
        <p:txBody>
          <a:bodyPr wrap="square" rtlCol="0">
            <a:spAutoFit/>
          </a:bodyPr>
          <a:lstStyle/>
          <a:p>
            <a:pPr marL="257175" indent="-257175">
              <a:buFont typeface="Wingdings" panose="05000000000000000000" pitchFamily="2" charset="2"/>
              <a:buChar char="Ø"/>
            </a:pPr>
            <a:r>
              <a:rPr lang="en-US" b="1" dirty="0"/>
              <a:t>February 9, 2018– </a:t>
            </a:r>
            <a:r>
              <a:rPr lang="en-US" dirty="0"/>
              <a:t>The House and Senate passed a two-year budget agreement, which also included a Continuing Resolution to fund the government until March 23. </a:t>
            </a:r>
            <a:endParaRPr lang="en-US" sz="825" b="1" dirty="0"/>
          </a:p>
          <a:p>
            <a:pPr marL="257175" indent="-257175">
              <a:buFont typeface="Wingdings" panose="05000000000000000000" pitchFamily="2" charset="2"/>
              <a:buChar char="Ø"/>
            </a:pPr>
            <a:endParaRPr lang="en-US" sz="825" b="1" dirty="0"/>
          </a:p>
          <a:p>
            <a:pPr marL="257175" indent="-257175">
              <a:buFont typeface="Wingdings" panose="05000000000000000000" pitchFamily="2" charset="2"/>
              <a:buChar char="Ø"/>
            </a:pPr>
            <a:r>
              <a:rPr lang="en-US" b="1" dirty="0"/>
              <a:t>March 23, 2018– </a:t>
            </a:r>
            <a:r>
              <a:rPr lang="en-US" dirty="0"/>
              <a:t>Both chambers are still required to pass either individual appropriations bills, an Omnibus, or another Continuing Resolution by March 23 in order to fund specific programs.</a:t>
            </a:r>
          </a:p>
          <a:p>
            <a:pPr marL="257175" indent="-257175">
              <a:buFont typeface="Wingdings" panose="05000000000000000000" pitchFamily="2" charset="2"/>
              <a:buChar char="Ø"/>
            </a:pPr>
            <a:endParaRPr lang="en-US" sz="900" dirty="0" smtClean="0"/>
          </a:p>
          <a:p>
            <a:pPr marL="257175" indent="-257175">
              <a:buFont typeface="Wingdings" panose="05000000000000000000" pitchFamily="2" charset="2"/>
              <a:buChar char="Ø"/>
            </a:pPr>
            <a:r>
              <a:rPr lang="en-US" b="1" dirty="0"/>
              <a:t>March </a:t>
            </a:r>
            <a:r>
              <a:rPr lang="en-US" b="1" dirty="0" smtClean="0"/>
              <a:t>31st</a:t>
            </a:r>
            <a:r>
              <a:rPr lang="en-US" sz="900" dirty="0" smtClean="0"/>
              <a:t>, </a:t>
            </a:r>
            <a:r>
              <a:rPr lang="en-US" dirty="0"/>
              <a:t>FAA bill Extension Expires</a:t>
            </a:r>
          </a:p>
          <a:p>
            <a:pPr marL="257175" indent="-257175">
              <a:buFont typeface="Wingdings" panose="05000000000000000000" pitchFamily="2" charset="2"/>
              <a:buChar char="Ø"/>
            </a:pPr>
            <a:r>
              <a:rPr lang="en-US" b="1" dirty="0"/>
              <a:t>October 1, 2018 </a:t>
            </a:r>
            <a:r>
              <a:rPr lang="en-US" dirty="0"/>
              <a:t>– FY 2019 Begins</a:t>
            </a:r>
          </a:p>
          <a:p>
            <a:pPr marL="257175" indent="-257175">
              <a:buFont typeface="Wingdings" panose="05000000000000000000" pitchFamily="2" charset="2"/>
              <a:buChar char="Ø"/>
            </a:pPr>
            <a:endParaRPr lang="en-US" sz="900" dirty="0"/>
          </a:p>
          <a:p>
            <a:pPr marL="214313" indent="-214313">
              <a:buFont typeface="Wingdings" panose="05000000000000000000" pitchFamily="2" charset="2"/>
              <a:buChar char="§"/>
            </a:pPr>
            <a:endParaRPr lang="en-US" sz="1350" dirty="0"/>
          </a:p>
        </p:txBody>
      </p:sp>
      <p:sp>
        <p:nvSpPr>
          <p:cNvPr id="3" name="Slide Number Placeholder 2"/>
          <p:cNvSpPr>
            <a:spLocks noGrp="1"/>
          </p:cNvSpPr>
          <p:nvPr>
            <p:ph type="sldNum" sz="quarter" idx="12"/>
          </p:nvPr>
        </p:nvSpPr>
        <p:spPr/>
        <p:txBody>
          <a:bodyPr/>
          <a:lstStyle/>
          <a:p>
            <a:fld id="{25CD3648-C975-4FDA-BD2C-C00C3DA3B1B7}" type="slidenum">
              <a:rPr lang="en-US" smtClean="0"/>
              <a:pPr/>
              <a:t>10</a:t>
            </a:fld>
            <a:endParaRPr lang="en-US"/>
          </a:p>
        </p:txBody>
      </p:sp>
      <p:sp>
        <p:nvSpPr>
          <p:cNvPr id="2" name="Footer Placeholder 1"/>
          <p:cNvSpPr>
            <a:spLocks noGrp="1"/>
          </p:cNvSpPr>
          <p:nvPr>
            <p:ph type="ftr" sz="quarter" idx="11"/>
          </p:nvPr>
        </p:nvSpPr>
        <p:spPr/>
        <p:txBody>
          <a:bodyPr/>
          <a:lstStyle/>
          <a:p>
            <a:endParaRPr lang="en-US"/>
          </a:p>
        </p:txBody>
      </p:sp>
      <p:pic>
        <p:nvPicPr>
          <p:cNvPr id="8" name="Picture 2" descr="T:\Data Files\Clients\NOISE\NOISE Logos and Graphics\NOISE Logo\NOISE log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95072"/>
            <a:ext cx="6144768" cy="981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0256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0600" y="1905000"/>
            <a:ext cx="7239000" cy="646331"/>
          </a:xfrm>
          <a:prstGeom prst="rect">
            <a:avLst/>
          </a:prstGeom>
        </p:spPr>
        <p:txBody>
          <a:bodyPr wrap="square">
            <a:spAutoFit/>
          </a:bodyPr>
          <a:lstStyle/>
          <a:p>
            <a:pPr marL="461963" indent="-461963" algn="ctr">
              <a:spcBef>
                <a:spcPct val="0"/>
              </a:spcBef>
              <a:defRPr/>
            </a:pPr>
            <a:r>
              <a:rPr lang="en-US" sz="3600" b="1" dirty="0" smtClean="0"/>
              <a:t>FAA Reauthorization</a:t>
            </a:r>
            <a:endParaRPr lang="en-US" sz="3600" b="1" dirty="0"/>
          </a:p>
        </p:txBody>
      </p:sp>
      <p:sp>
        <p:nvSpPr>
          <p:cNvPr id="5" name="TextBox 4"/>
          <p:cNvSpPr txBox="1"/>
          <p:nvPr/>
        </p:nvSpPr>
        <p:spPr>
          <a:xfrm>
            <a:off x="342900" y="2551331"/>
            <a:ext cx="8458200" cy="707886"/>
          </a:xfrm>
          <a:prstGeom prst="rect">
            <a:avLst/>
          </a:prstGeom>
          <a:noFill/>
        </p:spPr>
        <p:txBody>
          <a:bodyPr wrap="square" rtlCol="0">
            <a:spAutoFit/>
          </a:bodyPr>
          <a:lstStyle/>
          <a:p>
            <a:pPr marL="285750" indent="-285750">
              <a:buFont typeface="Wingdings" panose="05000000000000000000" pitchFamily="2" charset="2"/>
              <a:buChar char="§"/>
            </a:pPr>
            <a:endParaRPr lang="en-US" sz="2000" dirty="0" smtClean="0"/>
          </a:p>
          <a:p>
            <a:pPr marL="285750" indent="-285750">
              <a:buFont typeface="Wingdings" panose="05000000000000000000" pitchFamily="2" charset="2"/>
              <a:buChar char="§"/>
            </a:pPr>
            <a:endParaRPr lang="en-US" sz="2000" dirty="0"/>
          </a:p>
        </p:txBody>
      </p:sp>
      <p:sp>
        <p:nvSpPr>
          <p:cNvPr id="3" name="Slide Number Placeholder 2"/>
          <p:cNvSpPr>
            <a:spLocks noGrp="1"/>
          </p:cNvSpPr>
          <p:nvPr>
            <p:ph type="sldNum" sz="quarter" idx="12"/>
          </p:nvPr>
        </p:nvSpPr>
        <p:spPr/>
        <p:txBody>
          <a:bodyPr/>
          <a:lstStyle/>
          <a:p>
            <a:fld id="{25CD3648-C975-4FDA-BD2C-C00C3DA3B1B7}" type="slidenum">
              <a:rPr lang="en-US" smtClean="0"/>
              <a:pPr/>
              <a:t>11</a:t>
            </a:fld>
            <a:endParaRPr lang="en-US"/>
          </a:p>
        </p:txBody>
      </p:sp>
      <p:sp>
        <p:nvSpPr>
          <p:cNvPr id="2" name="Footer Placeholder 1"/>
          <p:cNvSpPr>
            <a:spLocks noGrp="1"/>
          </p:cNvSpPr>
          <p:nvPr>
            <p:ph type="ftr" sz="quarter" idx="11"/>
          </p:nvPr>
        </p:nvSpPr>
        <p:spPr/>
        <p:txBody>
          <a:bodyPr/>
          <a:lstStyle/>
          <a:p>
            <a:endParaRPr lang="en-US"/>
          </a:p>
        </p:txBody>
      </p:sp>
      <p:pic>
        <p:nvPicPr>
          <p:cNvPr id="8" name="Picture 2" descr="T:\Data Files\Clients\NOISE\NOISE Logos and Graphics\NOISE Logo\NOISE log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95072"/>
            <a:ext cx="6144768" cy="9814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4800" y="3028996"/>
            <a:ext cx="8305800"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Currently Operating under an extension that expires March </a:t>
            </a:r>
            <a:r>
              <a:rPr lang="en-US" sz="2000" dirty="0" smtClean="0"/>
              <a:t>31st, </a:t>
            </a:r>
            <a:r>
              <a:rPr lang="en-US" sz="2000" dirty="0" smtClean="0"/>
              <a:t>2018</a:t>
            </a:r>
          </a:p>
          <a:p>
            <a:endParaRPr lang="en-US" sz="2000" dirty="0" smtClean="0"/>
          </a:p>
          <a:p>
            <a:pPr marL="285750" indent="-285750">
              <a:buFont typeface="Arial" panose="020B0604020202020204" pitchFamily="34" charset="0"/>
              <a:buChar char="•"/>
            </a:pPr>
            <a:r>
              <a:rPr lang="en-US" sz="2000" dirty="0" smtClean="0"/>
              <a:t>Previous multi-year bill expired in July of 2016</a:t>
            </a:r>
          </a:p>
          <a:p>
            <a:endParaRPr lang="en-US" sz="2000" dirty="0" smtClean="0"/>
          </a:p>
          <a:p>
            <a:pPr marL="285750" indent="-285750">
              <a:buFont typeface="Arial" panose="020B0604020202020204" pitchFamily="34" charset="0"/>
              <a:buChar char="•"/>
            </a:pPr>
            <a:r>
              <a:rPr lang="en-US" sz="2000" dirty="0"/>
              <a:t>Senate Passed </a:t>
            </a:r>
            <a:r>
              <a:rPr lang="en-US" sz="2000" dirty="0" smtClean="0"/>
              <a:t>their version (S. 2658) in April of </a:t>
            </a:r>
            <a:r>
              <a:rPr lang="en-US" sz="2000" dirty="0"/>
              <a:t>2016, but it was never taken up by the House</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Because of the difference in opinion regarding privatization and other policy issues as well as budget delays, a final bill was not passed</a:t>
            </a:r>
            <a:endParaRPr lang="en-US" dirty="0"/>
          </a:p>
        </p:txBody>
      </p:sp>
    </p:spTree>
    <p:extLst>
      <p:ext uri="{BB962C8B-B14F-4D97-AF65-F5344CB8AC3E}">
        <p14:creationId xmlns:p14="http://schemas.microsoft.com/office/powerpoint/2010/main" val="6816934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1950" y="1883664"/>
            <a:ext cx="8458200" cy="584775"/>
          </a:xfrm>
          <a:prstGeom prst="rect">
            <a:avLst/>
          </a:prstGeom>
        </p:spPr>
        <p:txBody>
          <a:bodyPr wrap="square">
            <a:spAutoFit/>
          </a:bodyPr>
          <a:lstStyle/>
          <a:p>
            <a:pPr marL="461963" indent="-461963" algn="ctr">
              <a:spcBef>
                <a:spcPct val="0"/>
              </a:spcBef>
              <a:defRPr/>
            </a:pPr>
            <a:r>
              <a:rPr lang="en-US" sz="3200" b="1" dirty="0" smtClean="0"/>
              <a:t>Legislation/Policy Initiatives/Trends</a:t>
            </a:r>
            <a:endParaRPr lang="en-US" sz="3200" b="1" dirty="0"/>
          </a:p>
        </p:txBody>
      </p:sp>
      <p:sp>
        <p:nvSpPr>
          <p:cNvPr id="2" name="TextBox 1"/>
          <p:cNvSpPr txBox="1"/>
          <p:nvPr/>
        </p:nvSpPr>
        <p:spPr>
          <a:xfrm>
            <a:off x="361950" y="2779961"/>
            <a:ext cx="8648700" cy="400110"/>
          </a:xfrm>
          <a:prstGeom prst="rect">
            <a:avLst/>
          </a:prstGeom>
          <a:noFill/>
        </p:spPr>
        <p:txBody>
          <a:bodyPr wrap="square" rtlCol="0">
            <a:spAutoFit/>
          </a:bodyPr>
          <a:lstStyle/>
          <a:p>
            <a:pPr marL="285750" lvl="0" indent="-285750">
              <a:buFont typeface="Wingdings" panose="05000000000000000000" pitchFamily="2" charset="2"/>
              <a:buChar char="Ø"/>
            </a:pPr>
            <a:endParaRPr lang="en-US" sz="2000" dirty="0"/>
          </a:p>
        </p:txBody>
      </p:sp>
      <p:sp>
        <p:nvSpPr>
          <p:cNvPr id="3" name="TextBox 2"/>
          <p:cNvSpPr txBox="1"/>
          <p:nvPr/>
        </p:nvSpPr>
        <p:spPr>
          <a:xfrm>
            <a:off x="342900" y="2468439"/>
            <a:ext cx="8458200" cy="3170099"/>
          </a:xfrm>
          <a:prstGeom prst="rect">
            <a:avLst/>
          </a:prstGeom>
          <a:noFill/>
        </p:spPr>
        <p:txBody>
          <a:bodyPr wrap="square" rtlCol="0">
            <a:spAutoFit/>
          </a:bodyPr>
          <a:lstStyle/>
          <a:p>
            <a:pPr>
              <a:lnSpc>
                <a:spcPct val="200000"/>
              </a:lnSpc>
            </a:pPr>
            <a:r>
              <a:rPr lang="en-US" sz="2000" b="1" dirty="0" smtClean="0"/>
              <a:t>Airplane Impacts Mitigation  (AIM) Act of 2017- HR 598</a:t>
            </a:r>
          </a:p>
          <a:p>
            <a:pPr marL="800100" lvl="1" indent="-342900">
              <a:lnSpc>
                <a:spcPct val="200000"/>
              </a:lnSpc>
              <a:buFont typeface="Arial" panose="020B0604020202020204" pitchFamily="34" charset="0"/>
              <a:buChar char="•"/>
            </a:pPr>
            <a:r>
              <a:rPr lang="en-US" sz="2000" dirty="0" smtClean="0"/>
              <a:t>Introduced on 1/23/17 by Congressman Stephen Lynch (D-MA)</a:t>
            </a:r>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r>
              <a:rPr lang="en-US" sz="2000" dirty="0"/>
              <a:t>This bill requires the Federal Aviation Administration (FAA) to enter into an agreement with an eligible institution of higher education to conduct a study of the health impacts of airplane flights on residents exposed to a range of noise and air pollution levels from such flights</a:t>
            </a:r>
            <a:r>
              <a:rPr lang="en-US" sz="2000" dirty="0" smtClean="0"/>
              <a:t>.</a:t>
            </a:r>
          </a:p>
          <a:p>
            <a:pPr lvl="1"/>
            <a:endParaRPr lang="en-US" sz="2000" dirty="0" smtClean="0"/>
          </a:p>
        </p:txBody>
      </p:sp>
      <p:sp>
        <p:nvSpPr>
          <p:cNvPr id="5" name="Slide Number Placeholder 4"/>
          <p:cNvSpPr>
            <a:spLocks noGrp="1"/>
          </p:cNvSpPr>
          <p:nvPr>
            <p:ph type="sldNum" sz="quarter" idx="12"/>
          </p:nvPr>
        </p:nvSpPr>
        <p:spPr/>
        <p:txBody>
          <a:bodyPr/>
          <a:lstStyle/>
          <a:p>
            <a:fld id="{25CD3648-C975-4FDA-BD2C-C00C3DA3B1B7}" type="slidenum">
              <a:rPr lang="en-US" smtClean="0"/>
              <a:pPr/>
              <a:t>12</a:t>
            </a:fld>
            <a:endParaRPr lang="en-US"/>
          </a:p>
        </p:txBody>
      </p:sp>
      <p:sp>
        <p:nvSpPr>
          <p:cNvPr id="4" name="Footer Placeholder 3"/>
          <p:cNvSpPr>
            <a:spLocks noGrp="1"/>
          </p:cNvSpPr>
          <p:nvPr>
            <p:ph type="ftr" sz="quarter" idx="11"/>
          </p:nvPr>
        </p:nvSpPr>
        <p:spPr/>
        <p:txBody>
          <a:bodyPr/>
          <a:lstStyle/>
          <a:p>
            <a:endParaRPr lang="en-US"/>
          </a:p>
        </p:txBody>
      </p:sp>
      <p:pic>
        <p:nvPicPr>
          <p:cNvPr id="8" name="Picture 2" descr="T:\Data Files\Clients\NOISE\NOISE Logos and Graphics\NOISE Logo\NOISE log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9961"/>
            <a:ext cx="6144768" cy="981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1638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1950" y="1883664"/>
            <a:ext cx="8458200" cy="584775"/>
          </a:xfrm>
          <a:prstGeom prst="rect">
            <a:avLst/>
          </a:prstGeom>
        </p:spPr>
        <p:txBody>
          <a:bodyPr wrap="square">
            <a:spAutoFit/>
          </a:bodyPr>
          <a:lstStyle/>
          <a:p>
            <a:pPr marL="461963" indent="-461963" algn="ctr">
              <a:spcBef>
                <a:spcPct val="0"/>
              </a:spcBef>
              <a:defRPr/>
            </a:pPr>
            <a:r>
              <a:rPr lang="en-US" sz="3200" b="1" dirty="0" smtClean="0"/>
              <a:t>Legislation/Policy Initiatives/Trends</a:t>
            </a:r>
            <a:endParaRPr lang="en-US" sz="3200" b="1" dirty="0"/>
          </a:p>
        </p:txBody>
      </p:sp>
      <p:sp>
        <p:nvSpPr>
          <p:cNvPr id="2" name="TextBox 1"/>
          <p:cNvSpPr txBox="1"/>
          <p:nvPr/>
        </p:nvSpPr>
        <p:spPr>
          <a:xfrm>
            <a:off x="361950" y="2779961"/>
            <a:ext cx="8648700" cy="400110"/>
          </a:xfrm>
          <a:prstGeom prst="rect">
            <a:avLst/>
          </a:prstGeom>
          <a:noFill/>
        </p:spPr>
        <p:txBody>
          <a:bodyPr wrap="square" rtlCol="0">
            <a:spAutoFit/>
          </a:bodyPr>
          <a:lstStyle/>
          <a:p>
            <a:pPr marL="285750" lvl="0" indent="-285750">
              <a:buFont typeface="Wingdings" panose="05000000000000000000" pitchFamily="2" charset="2"/>
              <a:buChar char="Ø"/>
            </a:pPr>
            <a:endParaRPr lang="en-US" sz="2000" dirty="0"/>
          </a:p>
        </p:txBody>
      </p:sp>
      <p:sp>
        <p:nvSpPr>
          <p:cNvPr id="3" name="TextBox 2"/>
          <p:cNvSpPr txBox="1"/>
          <p:nvPr/>
        </p:nvSpPr>
        <p:spPr>
          <a:xfrm>
            <a:off x="152400" y="2520430"/>
            <a:ext cx="8458200" cy="4401205"/>
          </a:xfrm>
          <a:prstGeom prst="rect">
            <a:avLst/>
          </a:prstGeom>
          <a:noFill/>
        </p:spPr>
        <p:txBody>
          <a:bodyPr wrap="square" rtlCol="0">
            <a:spAutoFit/>
          </a:bodyPr>
          <a:lstStyle/>
          <a:p>
            <a:r>
              <a:rPr lang="en-US" sz="2000" b="1" dirty="0" smtClean="0"/>
              <a:t>Previous (114</a:t>
            </a:r>
            <a:r>
              <a:rPr lang="en-US" sz="2000" b="1" baseline="30000" dirty="0" smtClean="0"/>
              <a:t>th</a:t>
            </a:r>
            <a:r>
              <a:rPr lang="en-US" sz="2000" b="1" dirty="0" smtClean="0"/>
              <a:t> Congress) Legislation</a:t>
            </a:r>
          </a:p>
          <a:p>
            <a:endParaRPr lang="en-US" sz="2000" b="1" dirty="0"/>
          </a:p>
          <a:p>
            <a:pPr marL="285750" indent="-285750">
              <a:buFont typeface="Arial" panose="020B0604020202020204" pitchFamily="34" charset="0"/>
              <a:buChar char="•"/>
            </a:pPr>
            <a:r>
              <a:rPr lang="en-US" sz="2400" dirty="0" smtClean="0"/>
              <a:t>FAA </a:t>
            </a:r>
            <a:r>
              <a:rPr lang="en-US" sz="2400" dirty="0"/>
              <a:t>Community Accountability Act of </a:t>
            </a:r>
            <a:r>
              <a:rPr lang="en-US" sz="2400" dirty="0" smtClean="0"/>
              <a:t>2015 (</a:t>
            </a:r>
            <a:r>
              <a:rPr lang="en-US" sz="2400" dirty="0"/>
              <a:t>H.R. 3965  </a:t>
            </a:r>
            <a:r>
              <a:rPr lang="en-US" sz="2400" dirty="0" smtClean="0"/>
              <a:t>)</a:t>
            </a:r>
            <a:endParaRPr lang="en-US" sz="2400" dirty="0"/>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a:t>Airspace Management Advisory Committee </a:t>
            </a:r>
            <a:r>
              <a:rPr lang="en-US" sz="2400" dirty="0" smtClean="0"/>
              <a:t>Act (S.2585)</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Sound Insulation Flexibility Language in 2016 Transportation Appropriations Bill</a:t>
            </a:r>
          </a:p>
          <a:p>
            <a:endParaRPr lang="en-US" sz="2400" dirty="0" smtClean="0"/>
          </a:p>
          <a:p>
            <a:pPr marL="285750" indent="-285750">
              <a:buFont typeface="Arial" panose="020B0604020202020204" pitchFamily="34" charset="0"/>
              <a:buChar char="•"/>
            </a:pPr>
            <a:r>
              <a:rPr lang="en-US" sz="2400" dirty="0" err="1" smtClean="0"/>
              <a:t>CATEX</a:t>
            </a:r>
            <a:r>
              <a:rPr lang="en-US" sz="2400" dirty="0" smtClean="0"/>
              <a:t> Language (S. 2046/House FAA Bill Provision/Passed into law in 2016 in National Defense Authorization Act)</a:t>
            </a:r>
          </a:p>
          <a:p>
            <a:pPr marL="285750" indent="-285750">
              <a:buFont typeface="Arial" panose="020B0604020202020204" pitchFamily="34" charset="0"/>
              <a:buChar char="•"/>
            </a:pPr>
            <a:endParaRPr lang="en-US" sz="2400" dirty="0"/>
          </a:p>
        </p:txBody>
      </p:sp>
      <p:sp>
        <p:nvSpPr>
          <p:cNvPr id="5" name="Slide Number Placeholder 4"/>
          <p:cNvSpPr>
            <a:spLocks noGrp="1"/>
          </p:cNvSpPr>
          <p:nvPr>
            <p:ph type="sldNum" sz="quarter" idx="12"/>
          </p:nvPr>
        </p:nvSpPr>
        <p:spPr/>
        <p:txBody>
          <a:bodyPr/>
          <a:lstStyle/>
          <a:p>
            <a:fld id="{25CD3648-C975-4FDA-BD2C-C00C3DA3B1B7}" type="slidenum">
              <a:rPr lang="en-US" smtClean="0"/>
              <a:pPr/>
              <a:t>13</a:t>
            </a:fld>
            <a:endParaRPr lang="en-US"/>
          </a:p>
        </p:txBody>
      </p:sp>
      <p:sp>
        <p:nvSpPr>
          <p:cNvPr id="4" name="Footer Placeholder 3"/>
          <p:cNvSpPr>
            <a:spLocks noGrp="1"/>
          </p:cNvSpPr>
          <p:nvPr>
            <p:ph type="ftr" sz="quarter" idx="11"/>
          </p:nvPr>
        </p:nvSpPr>
        <p:spPr/>
        <p:txBody>
          <a:bodyPr/>
          <a:lstStyle/>
          <a:p>
            <a:endParaRPr lang="en-US"/>
          </a:p>
        </p:txBody>
      </p:sp>
      <p:pic>
        <p:nvPicPr>
          <p:cNvPr id="8" name="Picture 2" descr="T:\Data Files\Clients\NOISE\NOISE Logos and Graphics\NOISE Logo\NOISE log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95072"/>
            <a:ext cx="6144768" cy="981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637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1950" y="1883664"/>
            <a:ext cx="8458200" cy="584775"/>
          </a:xfrm>
          <a:prstGeom prst="rect">
            <a:avLst/>
          </a:prstGeom>
        </p:spPr>
        <p:txBody>
          <a:bodyPr wrap="square">
            <a:spAutoFit/>
          </a:bodyPr>
          <a:lstStyle/>
          <a:p>
            <a:pPr marL="461963" indent="-461963" algn="ctr">
              <a:spcBef>
                <a:spcPct val="0"/>
              </a:spcBef>
              <a:defRPr/>
            </a:pPr>
            <a:r>
              <a:rPr lang="en-US" sz="3200" b="1" dirty="0" smtClean="0"/>
              <a:t>Legislation/Policy Initiatives/Trends</a:t>
            </a:r>
            <a:endParaRPr lang="en-US" sz="3200" b="1" dirty="0"/>
          </a:p>
        </p:txBody>
      </p:sp>
      <p:sp>
        <p:nvSpPr>
          <p:cNvPr id="2" name="TextBox 1"/>
          <p:cNvSpPr txBox="1"/>
          <p:nvPr/>
        </p:nvSpPr>
        <p:spPr>
          <a:xfrm>
            <a:off x="361950" y="2779961"/>
            <a:ext cx="8648700" cy="400110"/>
          </a:xfrm>
          <a:prstGeom prst="rect">
            <a:avLst/>
          </a:prstGeom>
          <a:noFill/>
        </p:spPr>
        <p:txBody>
          <a:bodyPr wrap="square" rtlCol="0">
            <a:spAutoFit/>
          </a:bodyPr>
          <a:lstStyle/>
          <a:p>
            <a:pPr marL="285750" lvl="0" indent="-285750">
              <a:buFont typeface="Wingdings" panose="05000000000000000000" pitchFamily="2" charset="2"/>
              <a:buChar char="Ø"/>
            </a:pPr>
            <a:endParaRPr lang="en-US" sz="2000" dirty="0"/>
          </a:p>
        </p:txBody>
      </p:sp>
      <p:sp>
        <p:nvSpPr>
          <p:cNvPr id="3" name="TextBox 2"/>
          <p:cNvSpPr txBox="1"/>
          <p:nvPr/>
        </p:nvSpPr>
        <p:spPr>
          <a:xfrm>
            <a:off x="342900" y="2468439"/>
            <a:ext cx="8458200" cy="4308872"/>
          </a:xfrm>
          <a:prstGeom prst="rect">
            <a:avLst/>
          </a:prstGeom>
          <a:noFill/>
        </p:spPr>
        <p:txBody>
          <a:bodyPr wrap="square" rtlCol="0">
            <a:spAutoFit/>
          </a:bodyPr>
          <a:lstStyle/>
          <a:p>
            <a:pPr>
              <a:lnSpc>
                <a:spcPct val="200000"/>
              </a:lnSpc>
            </a:pPr>
            <a:r>
              <a:rPr lang="en-US" sz="2000" b="1" dirty="0" smtClean="0">
                <a:ea typeface="Calibri"/>
                <a:cs typeface="Times New Roman"/>
              </a:rPr>
              <a:t>Noise Sections in 2016 FAA Bill:</a:t>
            </a:r>
          </a:p>
          <a:p>
            <a:r>
              <a:rPr lang="en-US" sz="1400" b="1" dirty="0" smtClean="0"/>
              <a:t>Aircraft </a:t>
            </a:r>
            <a:r>
              <a:rPr lang="en-US" sz="1400" b="1" dirty="0"/>
              <a:t>Noise Exposure: </a:t>
            </a:r>
            <a:r>
              <a:rPr lang="en-US" sz="1400" dirty="0"/>
              <a:t>This section directs the FAA to conduct a review of the relationship between aircraft noise exposure and its effects on 13 communities around airports.  </a:t>
            </a:r>
            <a:r>
              <a:rPr lang="en-US" sz="1400" dirty="0" smtClean="0"/>
              <a:t>(H)</a:t>
            </a:r>
          </a:p>
          <a:p>
            <a:endParaRPr lang="en-US" sz="1400" dirty="0"/>
          </a:p>
          <a:p>
            <a:r>
              <a:rPr lang="en-US" sz="1400" b="1" dirty="0" smtClean="0"/>
              <a:t>Community </a:t>
            </a:r>
            <a:r>
              <a:rPr lang="en-US" sz="1400" b="1" dirty="0"/>
              <a:t>Involvement Policy: </a:t>
            </a:r>
            <a:r>
              <a:rPr lang="en-US" sz="1400" dirty="0"/>
              <a:t>This section directs the complete review of the Administration’s community involvement practices for Next Generation Air Transportation System (</a:t>
            </a:r>
            <a:r>
              <a:rPr lang="en-US" sz="1400" dirty="0" err="1"/>
              <a:t>NextGen</a:t>
            </a:r>
            <a:r>
              <a:rPr lang="en-US" sz="1400" dirty="0" smtClean="0"/>
              <a:t>) projects. (H)</a:t>
            </a:r>
          </a:p>
          <a:p>
            <a:r>
              <a:rPr lang="en-US" sz="1400" b="1" dirty="0"/>
              <a:t> </a:t>
            </a:r>
            <a:endParaRPr lang="en-US" sz="1400" dirty="0"/>
          </a:p>
          <a:p>
            <a:r>
              <a:rPr lang="en-US" sz="1400" b="1" dirty="0" err="1" smtClean="0"/>
              <a:t>RNAV</a:t>
            </a:r>
            <a:r>
              <a:rPr lang="en-US" sz="1400" b="1" dirty="0" smtClean="0"/>
              <a:t> </a:t>
            </a:r>
            <a:r>
              <a:rPr lang="en-US" sz="1400" b="1" dirty="0"/>
              <a:t>Departure Procedures:</a:t>
            </a:r>
            <a:r>
              <a:rPr lang="en-US" sz="1400" dirty="0"/>
              <a:t> This section directs the FAA to consider the feasibility of dispersal of headings or other lateral track variations to address community noise concerns when proposing a </a:t>
            </a:r>
            <a:r>
              <a:rPr lang="en-US" sz="1400" dirty="0" err="1"/>
              <a:t>RNAV</a:t>
            </a:r>
            <a:r>
              <a:rPr lang="en-US" sz="1400" dirty="0"/>
              <a:t> departure </a:t>
            </a:r>
            <a:r>
              <a:rPr lang="en-US" sz="1400" dirty="0" smtClean="0"/>
              <a:t>procedures.</a:t>
            </a:r>
          </a:p>
          <a:p>
            <a:r>
              <a:rPr lang="en-US" sz="1400" dirty="0" smtClean="0"/>
              <a:t> </a:t>
            </a:r>
            <a:r>
              <a:rPr lang="en-US" sz="1400" dirty="0"/>
              <a:t>or amending an existing procedure that would direct aircraft between the surface and 6,000 feet above 5 ground level over noise sensitive areas. </a:t>
            </a:r>
            <a:r>
              <a:rPr lang="en-US" sz="1400" dirty="0" smtClean="0"/>
              <a:t> </a:t>
            </a:r>
            <a:endParaRPr lang="en-US" sz="1400" dirty="0"/>
          </a:p>
          <a:p>
            <a:r>
              <a:rPr lang="en-US" sz="1400" b="1" dirty="0"/>
              <a:t> </a:t>
            </a:r>
            <a:endParaRPr lang="en-US" sz="1400" dirty="0"/>
          </a:p>
          <a:p>
            <a:pPr marL="342900" indent="-342900">
              <a:lnSpc>
                <a:spcPct val="200000"/>
              </a:lnSpc>
              <a:buFont typeface="Arial" panose="020B0604020202020204" pitchFamily="34" charset="0"/>
              <a:buChar char="•"/>
            </a:pPr>
            <a:endParaRPr lang="en-US" sz="2000" dirty="0"/>
          </a:p>
          <a:p>
            <a:pPr marL="342900" indent="-342900">
              <a:lnSpc>
                <a:spcPct val="200000"/>
              </a:lnSpc>
              <a:buFont typeface="Arial" panose="020B0604020202020204" pitchFamily="34" charset="0"/>
              <a:buChar char="•"/>
            </a:pPr>
            <a:r>
              <a:rPr lang="en-US" sz="2000" dirty="0" smtClean="0">
                <a:ea typeface="Calibri"/>
                <a:cs typeface="Times New Roman"/>
              </a:rPr>
              <a:t> </a:t>
            </a:r>
          </a:p>
        </p:txBody>
      </p:sp>
      <p:sp>
        <p:nvSpPr>
          <p:cNvPr id="5" name="Slide Number Placeholder 4"/>
          <p:cNvSpPr>
            <a:spLocks noGrp="1"/>
          </p:cNvSpPr>
          <p:nvPr>
            <p:ph type="sldNum" sz="quarter" idx="12"/>
          </p:nvPr>
        </p:nvSpPr>
        <p:spPr/>
        <p:txBody>
          <a:bodyPr/>
          <a:lstStyle/>
          <a:p>
            <a:fld id="{25CD3648-C975-4FDA-BD2C-C00C3DA3B1B7}" type="slidenum">
              <a:rPr lang="en-US" smtClean="0"/>
              <a:pPr/>
              <a:t>14</a:t>
            </a:fld>
            <a:endParaRPr lang="en-US"/>
          </a:p>
        </p:txBody>
      </p:sp>
      <p:sp>
        <p:nvSpPr>
          <p:cNvPr id="4" name="Footer Placeholder 3"/>
          <p:cNvSpPr>
            <a:spLocks noGrp="1"/>
          </p:cNvSpPr>
          <p:nvPr>
            <p:ph type="ftr" sz="quarter" idx="11"/>
          </p:nvPr>
        </p:nvSpPr>
        <p:spPr/>
        <p:txBody>
          <a:bodyPr/>
          <a:lstStyle/>
          <a:p>
            <a:endParaRPr lang="en-US"/>
          </a:p>
        </p:txBody>
      </p:sp>
      <p:pic>
        <p:nvPicPr>
          <p:cNvPr id="8" name="Picture 2" descr="T:\Data Files\Clients\NOISE\NOISE Logos and Graphics\NOISE Logo\NOISE log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55719"/>
            <a:ext cx="6144768" cy="981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0169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QUIET SKIES CAUCUS</a:t>
            </a:r>
          </a:p>
          <a:p>
            <a:r>
              <a:rPr lang="en-US" dirty="0" smtClean="0"/>
              <a:t>Established in 2014</a:t>
            </a:r>
          </a:p>
          <a:p>
            <a:r>
              <a:rPr lang="en-US" dirty="0"/>
              <a:t>Officially formed at the start of the 114</a:t>
            </a:r>
            <a:r>
              <a:rPr lang="en-US" baseline="30000" dirty="0"/>
              <a:t>th</a:t>
            </a:r>
            <a:r>
              <a:rPr lang="en-US" dirty="0"/>
              <a:t> Congress, the Quiet Skies Caucus is a group of Congress Members dedicated to reducing the impact of aircraft noise on the communities they represent</a:t>
            </a:r>
            <a:r>
              <a:rPr lang="en-US" dirty="0" smtClean="0"/>
              <a:t>.</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CD3648-C975-4FDA-BD2C-C00C3DA3B1B7}" type="slidenum">
              <a:rPr lang="en-US" smtClean="0"/>
              <a:pPr/>
              <a:t>15</a:t>
            </a:fld>
            <a:endParaRPr lang="en-US"/>
          </a:p>
        </p:txBody>
      </p:sp>
      <p:pic>
        <p:nvPicPr>
          <p:cNvPr id="6" name="Picture 2" descr="T:\Data Files\Clients\NOISE\NOISE Logos and Graphics\NOISE Logo\NOISE logo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55719"/>
            <a:ext cx="6144768" cy="981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672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Upcoming events/opportunities</a:t>
            </a:r>
          </a:p>
          <a:p>
            <a:r>
              <a:rPr lang="en-US" dirty="0" smtClean="0"/>
              <a:t>Quiet </a:t>
            </a:r>
            <a:r>
              <a:rPr lang="en-US" dirty="0" smtClean="0"/>
              <a:t>Skies Briefing</a:t>
            </a:r>
          </a:p>
          <a:p>
            <a:pPr lvl="1"/>
            <a:r>
              <a:rPr lang="en-US" dirty="0" smtClean="0"/>
              <a:t>Wednesday March 14</a:t>
            </a:r>
            <a:r>
              <a:rPr lang="en-US" baseline="30000" dirty="0" smtClean="0"/>
              <a:t>th</a:t>
            </a:r>
            <a:r>
              <a:rPr lang="en-US" dirty="0" smtClean="0"/>
              <a:t> Capitol Hill </a:t>
            </a:r>
          </a:p>
          <a:p>
            <a:r>
              <a:rPr lang="en-US" dirty="0" err="1" smtClean="0"/>
              <a:t>N.O.I.S.E</a:t>
            </a:r>
            <a:r>
              <a:rPr lang="en-US" dirty="0" smtClean="0"/>
              <a:t>. November Meeting</a:t>
            </a:r>
          </a:p>
          <a:p>
            <a:pPr lvl="1"/>
            <a:r>
              <a:rPr lang="en-US" dirty="0" smtClean="0"/>
              <a:t>Los Angeles California</a:t>
            </a:r>
          </a:p>
          <a:p>
            <a:r>
              <a:rPr lang="en-US" dirty="0" err="1" smtClean="0"/>
              <a:t>N.O.I.S.E</a:t>
            </a:r>
            <a:r>
              <a:rPr lang="en-US" dirty="0" smtClean="0"/>
              <a:t>. Webinars</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CD3648-C975-4FDA-BD2C-C00C3DA3B1B7}" type="slidenum">
              <a:rPr lang="en-US" smtClean="0"/>
              <a:pPr/>
              <a:t>16</a:t>
            </a:fld>
            <a:endParaRPr lang="en-US"/>
          </a:p>
        </p:txBody>
      </p:sp>
      <p:pic>
        <p:nvPicPr>
          <p:cNvPr id="6" name="Picture 2" descr="T:\Data Files\Clients\NOISE\NOISE Logos and Graphics\NOISE Logo\NOISE logo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55719"/>
            <a:ext cx="6144768" cy="981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557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1950" y="1883664"/>
            <a:ext cx="8458200" cy="584775"/>
          </a:xfrm>
          <a:prstGeom prst="rect">
            <a:avLst/>
          </a:prstGeom>
        </p:spPr>
        <p:txBody>
          <a:bodyPr wrap="square">
            <a:spAutoFit/>
          </a:bodyPr>
          <a:lstStyle/>
          <a:p>
            <a:pPr marL="461963" indent="-461963" algn="ctr">
              <a:spcBef>
                <a:spcPct val="0"/>
              </a:spcBef>
              <a:defRPr/>
            </a:pPr>
            <a:r>
              <a:rPr lang="en-US" sz="3200" dirty="0"/>
              <a:t>Questions???</a:t>
            </a:r>
            <a:endParaRPr lang="en-US" sz="3200" b="1" dirty="0"/>
          </a:p>
        </p:txBody>
      </p:sp>
      <p:sp>
        <p:nvSpPr>
          <p:cNvPr id="2" name="TextBox 1"/>
          <p:cNvSpPr txBox="1"/>
          <p:nvPr/>
        </p:nvSpPr>
        <p:spPr>
          <a:xfrm>
            <a:off x="361950" y="2779961"/>
            <a:ext cx="8648700" cy="400110"/>
          </a:xfrm>
          <a:prstGeom prst="rect">
            <a:avLst/>
          </a:prstGeom>
          <a:noFill/>
        </p:spPr>
        <p:txBody>
          <a:bodyPr wrap="square" rtlCol="0">
            <a:spAutoFit/>
          </a:bodyPr>
          <a:lstStyle/>
          <a:p>
            <a:pPr marL="285750" lvl="0" indent="-285750">
              <a:buFont typeface="Wingdings" panose="05000000000000000000" pitchFamily="2" charset="2"/>
              <a:buChar char="Ø"/>
            </a:pPr>
            <a:endParaRPr lang="en-US" sz="2000" dirty="0"/>
          </a:p>
        </p:txBody>
      </p:sp>
      <p:sp>
        <p:nvSpPr>
          <p:cNvPr id="3" name="TextBox 2"/>
          <p:cNvSpPr txBox="1"/>
          <p:nvPr/>
        </p:nvSpPr>
        <p:spPr>
          <a:xfrm>
            <a:off x="342900" y="2468439"/>
            <a:ext cx="8458200" cy="2431435"/>
          </a:xfrm>
          <a:prstGeom prst="rect">
            <a:avLst/>
          </a:prstGeom>
          <a:noFill/>
        </p:spPr>
        <p:txBody>
          <a:bodyPr wrap="square" rtlCol="0">
            <a:spAutoFit/>
          </a:bodyPr>
          <a:lstStyle/>
          <a:p>
            <a:pPr algn="ctr">
              <a:defRPr/>
            </a:pPr>
            <a:r>
              <a:rPr lang="en-US" sz="3200" dirty="0" err="1"/>
              <a:t>N.O.I.S.E</a:t>
            </a:r>
            <a:r>
              <a:rPr lang="en-US" sz="3200" dirty="0"/>
              <a:t>.</a:t>
            </a:r>
          </a:p>
          <a:p>
            <a:pPr algn="ctr">
              <a:defRPr/>
            </a:pPr>
            <a:endParaRPr lang="en-US" sz="2000" dirty="0"/>
          </a:p>
          <a:p>
            <a:pPr algn="ctr">
              <a:defRPr/>
            </a:pPr>
            <a:r>
              <a:rPr lang="en-US" sz="2000" dirty="0"/>
              <a:t>415 2</a:t>
            </a:r>
            <a:r>
              <a:rPr lang="en-US" sz="2000" baseline="30000" dirty="0"/>
              <a:t>nd</a:t>
            </a:r>
            <a:r>
              <a:rPr lang="en-US" sz="2000" dirty="0"/>
              <a:t> Street NE</a:t>
            </a:r>
          </a:p>
          <a:p>
            <a:pPr algn="ctr">
              <a:defRPr/>
            </a:pPr>
            <a:r>
              <a:rPr lang="en-US" sz="2000" dirty="0"/>
              <a:t>Suite 210</a:t>
            </a:r>
          </a:p>
          <a:p>
            <a:pPr algn="ctr">
              <a:defRPr/>
            </a:pPr>
            <a:r>
              <a:rPr lang="en-US" sz="2000" dirty="0"/>
              <a:t>Washington, D.C. 20002</a:t>
            </a:r>
          </a:p>
          <a:p>
            <a:pPr algn="ctr">
              <a:defRPr/>
            </a:pPr>
            <a:r>
              <a:rPr lang="en-US" sz="2000" dirty="0"/>
              <a:t>(202) 544-9896</a:t>
            </a:r>
          </a:p>
          <a:p>
            <a:pPr algn="ctr">
              <a:defRPr/>
            </a:pPr>
            <a:r>
              <a:rPr lang="en-US" sz="2000" dirty="0"/>
              <a:t>aviation-noise.org  </a:t>
            </a:r>
          </a:p>
        </p:txBody>
      </p:sp>
      <p:sp>
        <p:nvSpPr>
          <p:cNvPr id="5" name="Slide Number Placeholder 4"/>
          <p:cNvSpPr>
            <a:spLocks noGrp="1"/>
          </p:cNvSpPr>
          <p:nvPr>
            <p:ph type="sldNum" sz="quarter" idx="12"/>
          </p:nvPr>
        </p:nvSpPr>
        <p:spPr/>
        <p:txBody>
          <a:bodyPr/>
          <a:lstStyle/>
          <a:p>
            <a:fld id="{25CD3648-C975-4FDA-BD2C-C00C3DA3B1B7}" type="slidenum">
              <a:rPr lang="en-US" smtClean="0"/>
              <a:pPr/>
              <a:t>17</a:t>
            </a:fld>
            <a:endParaRPr lang="en-US"/>
          </a:p>
        </p:txBody>
      </p:sp>
      <p:sp>
        <p:nvSpPr>
          <p:cNvPr id="4" name="Footer Placeholder 3"/>
          <p:cNvSpPr>
            <a:spLocks noGrp="1"/>
          </p:cNvSpPr>
          <p:nvPr>
            <p:ph type="ftr" sz="quarter" idx="11"/>
          </p:nvPr>
        </p:nvSpPr>
        <p:spPr/>
        <p:txBody>
          <a:bodyPr/>
          <a:lstStyle/>
          <a:p>
            <a:endParaRPr lang="en-US"/>
          </a:p>
        </p:txBody>
      </p:sp>
      <p:pic>
        <p:nvPicPr>
          <p:cNvPr id="8" name="Picture 2" descr="T:\Data Files\Clients\NOISE\NOISE Logos and Graphics\NOISE Logo\NOISE log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95072"/>
            <a:ext cx="6144768" cy="981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035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0600" y="1295400"/>
            <a:ext cx="6934200" cy="3970318"/>
          </a:xfrm>
          <a:prstGeom prst="rect">
            <a:avLst/>
          </a:prstGeom>
        </p:spPr>
        <p:txBody>
          <a:bodyPr wrap="square">
            <a:spAutoFit/>
          </a:bodyPr>
          <a:lstStyle/>
          <a:p>
            <a:pPr marL="461963" lvl="0" indent="-461963" algn="ctr">
              <a:spcBef>
                <a:spcPct val="0"/>
              </a:spcBef>
              <a:defRPr/>
            </a:pPr>
            <a:r>
              <a:rPr lang="en-US" sz="1400" dirty="0" smtClean="0"/>
              <a:t/>
            </a:r>
            <a:br>
              <a:rPr lang="en-US" sz="1400" dirty="0" smtClean="0"/>
            </a:br>
            <a:endParaRPr lang="en-US" sz="1400" dirty="0" smtClean="0"/>
          </a:p>
          <a:p>
            <a:pPr>
              <a:defRPr/>
            </a:pPr>
            <a:r>
              <a:rPr lang="en-US" sz="1400" dirty="0"/>
              <a:t>The</a:t>
            </a:r>
            <a:r>
              <a:rPr lang="en-US" sz="1400" b="1" i="1" dirty="0"/>
              <a:t> National Organization to Insure a Sound Controlled Environment ( </a:t>
            </a:r>
            <a:r>
              <a:rPr lang="en-US" sz="1400" b="1" i="1" dirty="0" err="1"/>
              <a:t>N.O.I.S.E</a:t>
            </a:r>
            <a:r>
              <a:rPr lang="en-US" sz="1400" b="1" i="1" dirty="0"/>
              <a:t>.)</a:t>
            </a:r>
            <a:r>
              <a:rPr lang="en-US" sz="1400" b="1" dirty="0"/>
              <a:t> </a:t>
            </a:r>
            <a:r>
              <a:rPr lang="en-US" sz="1400" dirty="0"/>
              <a:t>is an affiliate of the National League of Cities (</a:t>
            </a:r>
            <a:r>
              <a:rPr lang="en-US" sz="1400" dirty="0" err="1"/>
              <a:t>NLC</a:t>
            </a:r>
            <a:r>
              <a:rPr lang="en-US" sz="1400" dirty="0"/>
              <a:t>) and has served for the past 4 decades as America’s only nationwide, community based aviation noise advocacy organization.</a:t>
            </a:r>
            <a:r>
              <a:rPr lang="en-US" sz="1400" b="1" i="1" dirty="0"/>
              <a:t> </a:t>
            </a:r>
          </a:p>
          <a:p>
            <a:pPr>
              <a:defRPr/>
            </a:pPr>
            <a:endParaRPr lang="en-US" sz="1400" dirty="0"/>
          </a:p>
          <a:p>
            <a:pPr>
              <a:defRPr/>
            </a:pPr>
            <a:r>
              <a:rPr lang="en-US" sz="1400" b="1" i="1" dirty="0" err="1"/>
              <a:t>N.O.I.S.E</a:t>
            </a:r>
            <a:r>
              <a:rPr lang="en-US" sz="1400" b="1" i="1" dirty="0"/>
              <a:t>.</a:t>
            </a:r>
            <a:r>
              <a:rPr lang="en-US" sz="1400" dirty="0"/>
              <a:t> is composed of locally-elected officials. Our Members are mayors, council members, commissioners, and other city &amp; county officials committed to working with state and federal elected officials and airports to reduce the impacts of excessive aviation noise on communities.</a:t>
            </a:r>
          </a:p>
          <a:p>
            <a:pPr>
              <a:defRPr/>
            </a:pPr>
            <a:endParaRPr lang="en-US" sz="1400" dirty="0"/>
          </a:p>
          <a:p>
            <a:pPr>
              <a:defRPr/>
            </a:pPr>
            <a:r>
              <a:rPr lang="en-US" sz="1400" b="1" i="1" dirty="0" err="1"/>
              <a:t>N.O.I.S.E</a:t>
            </a:r>
            <a:r>
              <a:rPr lang="en-US" sz="1400" b="1" i="1" dirty="0"/>
              <a:t>.</a:t>
            </a:r>
            <a:r>
              <a:rPr lang="en-US" sz="1400" dirty="0"/>
              <a:t> strives to bring local leaders together to find real life solutions to the problems associated with excessive aviation noise and facilitates advocacy and engagement in Washington.</a:t>
            </a:r>
          </a:p>
          <a:p>
            <a:pPr>
              <a:defRPr/>
            </a:pPr>
            <a:endParaRPr lang="en-US" sz="1400" b="1" i="1" dirty="0"/>
          </a:p>
          <a:p>
            <a:pPr>
              <a:defRPr/>
            </a:pPr>
            <a:r>
              <a:rPr lang="en-US" sz="1400" b="1" i="1" dirty="0" err="1"/>
              <a:t>N.O.I.S.E</a:t>
            </a:r>
            <a:r>
              <a:rPr lang="en-US" sz="1400" b="1" i="1" dirty="0"/>
              <a:t>. </a:t>
            </a:r>
            <a:r>
              <a:rPr lang="en-US" sz="1400" dirty="0"/>
              <a:t>members are called by Congress, the Department of Transportation, the Federal Aviation Administration, the White House and other federal policy makers on a regular basis to help craft federal aviation policies. </a:t>
            </a:r>
          </a:p>
        </p:txBody>
      </p:sp>
      <p:sp>
        <p:nvSpPr>
          <p:cNvPr id="3" name="Slide Number Placeholder 2"/>
          <p:cNvSpPr>
            <a:spLocks noGrp="1"/>
          </p:cNvSpPr>
          <p:nvPr>
            <p:ph type="sldNum" sz="quarter" idx="12"/>
          </p:nvPr>
        </p:nvSpPr>
        <p:spPr/>
        <p:txBody>
          <a:bodyPr/>
          <a:lstStyle/>
          <a:p>
            <a:fld id="{25CD3648-C975-4FDA-BD2C-C00C3DA3B1B7}" type="slidenum">
              <a:rPr lang="en-US" smtClean="0"/>
              <a:pPr/>
              <a:t>2</a:t>
            </a:fld>
            <a:endParaRPr lang="en-US"/>
          </a:p>
        </p:txBody>
      </p:sp>
      <p:sp>
        <p:nvSpPr>
          <p:cNvPr id="2" name="Footer Placeholder 1"/>
          <p:cNvSpPr>
            <a:spLocks noGrp="1"/>
          </p:cNvSpPr>
          <p:nvPr>
            <p:ph type="ftr" sz="quarter" idx="11"/>
          </p:nvPr>
        </p:nvSpPr>
        <p:spPr/>
        <p:txBody>
          <a:bodyPr/>
          <a:lstStyle/>
          <a:p>
            <a:endParaRPr lang="en-US"/>
          </a:p>
        </p:txBody>
      </p:sp>
      <p:pic>
        <p:nvPicPr>
          <p:cNvPr id="7" name="Picture 2" descr="T:\Data Files\Clients\NOISE\NOISE Logos and Graphics\NOISE Logo\NOISE log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95072"/>
            <a:ext cx="6144768" cy="981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237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52500" y="1752600"/>
            <a:ext cx="7239000" cy="646331"/>
          </a:xfrm>
          <a:prstGeom prst="rect">
            <a:avLst/>
          </a:prstGeom>
        </p:spPr>
        <p:txBody>
          <a:bodyPr wrap="square">
            <a:spAutoFit/>
          </a:bodyPr>
          <a:lstStyle/>
          <a:p>
            <a:pPr marL="461963" indent="-461963" algn="ctr">
              <a:spcBef>
                <a:spcPct val="0"/>
              </a:spcBef>
              <a:defRPr/>
            </a:pPr>
            <a:r>
              <a:rPr lang="en-US" sz="3600" b="1" dirty="0" smtClean="0"/>
              <a:t>The White House</a:t>
            </a:r>
            <a:endParaRPr lang="en-US" sz="3600" b="1" dirty="0"/>
          </a:p>
        </p:txBody>
      </p:sp>
      <p:sp>
        <p:nvSpPr>
          <p:cNvPr id="3" name="Slide Number Placeholder 2"/>
          <p:cNvSpPr>
            <a:spLocks noGrp="1"/>
          </p:cNvSpPr>
          <p:nvPr>
            <p:ph type="sldNum" sz="quarter" idx="12"/>
          </p:nvPr>
        </p:nvSpPr>
        <p:spPr>
          <a:xfrm>
            <a:off x="6553200" y="6356352"/>
            <a:ext cx="2133600" cy="501648"/>
          </a:xfrm>
        </p:spPr>
        <p:txBody>
          <a:bodyPr/>
          <a:lstStyle/>
          <a:p>
            <a:fld id="{25CD3648-C975-4FDA-BD2C-C00C3DA3B1B7}" type="slidenum">
              <a:rPr lang="en-US" smtClean="0"/>
              <a:pPr/>
              <a:t>3</a:t>
            </a:fld>
            <a:endParaRPr lang="en-US"/>
          </a:p>
        </p:txBody>
      </p:sp>
      <p:sp>
        <p:nvSpPr>
          <p:cNvPr id="9" name="TextBox 8"/>
          <p:cNvSpPr txBox="1"/>
          <p:nvPr/>
        </p:nvSpPr>
        <p:spPr>
          <a:xfrm>
            <a:off x="6172200" y="6400800"/>
            <a:ext cx="2242457" cy="184666"/>
          </a:xfrm>
          <a:prstGeom prst="rect">
            <a:avLst/>
          </a:prstGeom>
          <a:noFill/>
        </p:spPr>
        <p:txBody>
          <a:bodyPr wrap="square" rtlCol="0">
            <a:spAutoFit/>
          </a:bodyPr>
          <a:lstStyle/>
          <a:p>
            <a:r>
              <a:rPr lang="en-US" sz="600" dirty="0" smtClean="0"/>
              <a:t>Graph from Politico.com</a:t>
            </a:r>
            <a:endParaRPr lang="en-US" sz="600" dirty="0"/>
          </a:p>
        </p:txBody>
      </p:sp>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819400"/>
            <a:ext cx="8305800" cy="3276600"/>
          </a:xfrm>
          <a:prstGeom prst="rect">
            <a:avLst/>
          </a:prstGeom>
          <a:noFill/>
          <a:ln>
            <a:noFill/>
          </a:ln>
        </p:spPr>
      </p:pic>
      <p:sp>
        <p:nvSpPr>
          <p:cNvPr id="2" name="Footer Placeholder 1"/>
          <p:cNvSpPr>
            <a:spLocks noGrp="1"/>
          </p:cNvSpPr>
          <p:nvPr>
            <p:ph type="ftr" sz="quarter" idx="11"/>
          </p:nvPr>
        </p:nvSpPr>
        <p:spPr/>
        <p:txBody>
          <a:bodyPr/>
          <a:lstStyle/>
          <a:p>
            <a:endParaRPr lang="en-US"/>
          </a:p>
        </p:txBody>
      </p:sp>
      <p:pic>
        <p:nvPicPr>
          <p:cNvPr id="8" name="Picture 2" descr="T:\Data Files\Clients\NOISE\NOISE Logos and Graphics\NOISE Logo\NOISE logo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95072"/>
            <a:ext cx="6144768" cy="9814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endParaRPr lang="en-US"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1651" y="2628900"/>
            <a:ext cx="5534246" cy="2927553"/>
          </a:xfrm>
          <a:prstGeom prst="rect">
            <a:avLst/>
          </a:prstGeom>
        </p:spPr>
      </p:pic>
      <p:sp>
        <p:nvSpPr>
          <p:cNvPr id="6" name="Slide Number Placeholder 4"/>
          <p:cNvSpPr txBox="1">
            <a:spLocks/>
          </p:cNvSpPr>
          <p:nvPr/>
        </p:nvSpPr>
        <p:spPr>
          <a:xfrm>
            <a:off x="6652260" y="5624514"/>
            <a:ext cx="16002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a:t>4</a:t>
            </a:r>
          </a:p>
        </p:txBody>
      </p:sp>
      <p:pic>
        <p:nvPicPr>
          <p:cNvPr id="7" name="Picture 2" descr="T:\Data Files\Clients\NOISE\NOISE Logos and Graphics\NOISE Logo\NOISE log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95072"/>
            <a:ext cx="6144768" cy="981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62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085850"/>
            <a:ext cx="6172200" cy="857250"/>
          </a:xfrm>
        </p:spPr>
        <p:txBody>
          <a:bodyPr/>
          <a:lstStyle/>
          <a:p>
            <a:r>
              <a:rPr lang="en-US" dirty="0" smtClean="0"/>
              <a:t/>
            </a:r>
            <a:br>
              <a:rPr lang="en-US" dirty="0" smtClean="0"/>
            </a:b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8962" y="2067306"/>
            <a:ext cx="5582438" cy="2671523"/>
          </a:xfrm>
          <a:prstGeom prst="rect">
            <a:avLst/>
          </a:prstGeom>
        </p:spPr>
      </p:pic>
      <p:sp>
        <p:nvSpPr>
          <p:cNvPr id="6" name="Slide Number Placeholder 4"/>
          <p:cNvSpPr txBox="1">
            <a:spLocks/>
          </p:cNvSpPr>
          <p:nvPr/>
        </p:nvSpPr>
        <p:spPr>
          <a:xfrm>
            <a:off x="6709410" y="5675949"/>
            <a:ext cx="16002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a:t>5</a:t>
            </a:r>
          </a:p>
        </p:txBody>
      </p:sp>
      <p:pic>
        <p:nvPicPr>
          <p:cNvPr id="7" name="Picture 2" descr="T:\Data Files\Clients\NOISE\NOISE Logos and Graphics\NOISE Logo\NOISE log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95072"/>
            <a:ext cx="6144768" cy="981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560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CD3648-C975-4FDA-BD2C-C00C3DA3B1B7}" type="slidenum">
              <a:rPr lang="en-US" smtClean="0"/>
              <a:pPr/>
              <a:t>6</a:t>
            </a:fld>
            <a:endParaRPr lang="en-US"/>
          </a:p>
        </p:txBody>
      </p:sp>
      <p:pic>
        <p:nvPicPr>
          <p:cNvPr id="14" name="Content Placeholder 13"/>
          <p:cNvPicPr>
            <a:picLocks noGrp="1"/>
          </p:cNvPicPr>
          <p:nvPr>
            <p:ph idx="1"/>
          </p:nvPr>
        </p:nvPicPr>
        <p:blipFill rotWithShape="1">
          <a:blip r:embed="rId3"/>
          <a:srcRect l="25961" t="15749" r="23959" b="4731"/>
          <a:stretch/>
        </p:blipFill>
        <p:spPr bwMode="auto">
          <a:xfrm>
            <a:off x="1473599" y="1751765"/>
            <a:ext cx="6196801" cy="4698208"/>
          </a:xfrm>
          <a:prstGeom prst="rect">
            <a:avLst/>
          </a:prstGeom>
          <a:ln>
            <a:noFill/>
          </a:ln>
          <a:extLst>
            <a:ext uri="{53640926-AAD7-44D8-BBD7-CCE9431645EC}">
              <a14:shadowObscured xmlns:a14="http://schemas.microsoft.com/office/drawing/2010/main"/>
            </a:ext>
          </a:extLst>
        </p:spPr>
      </p:pic>
      <p:pic>
        <p:nvPicPr>
          <p:cNvPr id="8" name="Picture 2" descr="T:\Data Files\Clients\NOISE\NOISE Logos and Graphics\NOISE Logo\NOISE logo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95072"/>
            <a:ext cx="6144768" cy="981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776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52500" y="1752600"/>
            <a:ext cx="7239000" cy="646331"/>
          </a:xfrm>
          <a:prstGeom prst="rect">
            <a:avLst/>
          </a:prstGeom>
        </p:spPr>
        <p:txBody>
          <a:bodyPr wrap="square">
            <a:spAutoFit/>
          </a:bodyPr>
          <a:lstStyle/>
          <a:p>
            <a:pPr marL="461963" indent="-461963" algn="ctr">
              <a:spcBef>
                <a:spcPct val="0"/>
              </a:spcBef>
              <a:defRPr/>
            </a:pPr>
            <a:r>
              <a:rPr lang="en-US" sz="3600" b="1" dirty="0" smtClean="0"/>
              <a:t>Trump Administration </a:t>
            </a:r>
            <a:endParaRPr lang="en-US" sz="3600" b="1" dirty="0"/>
          </a:p>
        </p:txBody>
      </p:sp>
      <p:sp>
        <p:nvSpPr>
          <p:cNvPr id="5" name="TextBox 4"/>
          <p:cNvSpPr txBox="1"/>
          <p:nvPr/>
        </p:nvSpPr>
        <p:spPr>
          <a:xfrm>
            <a:off x="1066799" y="2590799"/>
            <a:ext cx="7347857" cy="3323987"/>
          </a:xfrm>
          <a:prstGeom prst="rect">
            <a:avLst/>
          </a:prstGeom>
          <a:noFill/>
        </p:spPr>
        <p:txBody>
          <a:bodyPr wrap="square" rtlCol="0">
            <a:spAutoFit/>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sz="3200" b="1" dirty="0" smtClean="0"/>
              <a:t>Secretary of Transportation Elaine Chao</a:t>
            </a:r>
          </a:p>
          <a:p>
            <a:endParaRPr lang="en-US" sz="3200" b="1" dirty="0" smtClean="0"/>
          </a:p>
          <a:p>
            <a:pPr marL="285750" indent="-285750">
              <a:buFont typeface="Arial" panose="020B0604020202020204" pitchFamily="34" charset="0"/>
              <a:buChar char="•"/>
            </a:pPr>
            <a:r>
              <a:rPr lang="en-US" sz="3200" b="1" dirty="0" smtClean="0"/>
              <a:t>Dan Elwell, Acting Administrator As of Jan 7</a:t>
            </a:r>
            <a:r>
              <a:rPr lang="en-US" sz="3200" b="1" baseline="30000" dirty="0" smtClean="0"/>
              <a:t>th</a:t>
            </a:r>
            <a:r>
              <a:rPr lang="en-US" sz="3200" b="1" dirty="0" smtClean="0"/>
              <a:t>, 2018</a:t>
            </a:r>
          </a:p>
          <a:p>
            <a:endParaRPr lang="en-US" sz="3200" b="1" dirty="0" smtClean="0"/>
          </a:p>
          <a:p>
            <a:pPr marL="285750" indent="-285750">
              <a:buFont typeface="Arial" panose="020B0604020202020204" pitchFamily="34" charset="0"/>
              <a:buChar char="•"/>
            </a:pPr>
            <a:r>
              <a:rPr lang="en-US" sz="3200" b="1" dirty="0" smtClean="0"/>
              <a:t>President &amp; Airport Noise-Privatization</a:t>
            </a:r>
          </a:p>
        </p:txBody>
      </p:sp>
      <p:sp>
        <p:nvSpPr>
          <p:cNvPr id="3" name="Slide Number Placeholder 2"/>
          <p:cNvSpPr>
            <a:spLocks noGrp="1"/>
          </p:cNvSpPr>
          <p:nvPr>
            <p:ph type="sldNum" sz="quarter" idx="12"/>
          </p:nvPr>
        </p:nvSpPr>
        <p:spPr>
          <a:xfrm>
            <a:off x="6553200" y="6356352"/>
            <a:ext cx="2133600" cy="501648"/>
          </a:xfrm>
        </p:spPr>
        <p:txBody>
          <a:bodyPr/>
          <a:lstStyle/>
          <a:p>
            <a:fld id="{25CD3648-C975-4FDA-BD2C-C00C3DA3B1B7}" type="slidenum">
              <a:rPr lang="en-US" smtClean="0"/>
              <a:pPr/>
              <a:t>7</a:t>
            </a:fld>
            <a:endParaRPr lang="en-US"/>
          </a:p>
        </p:txBody>
      </p:sp>
      <p:sp>
        <p:nvSpPr>
          <p:cNvPr id="2" name="Footer Placeholder 1"/>
          <p:cNvSpPr>
            <a:spLocks noGrp="1"/>
          </p:cNvSpPr>
          <p:nvPr>
            <p:ph type="ftr" sz="quarter" idx="11"/>
          </p:nvPr>
        </p:nvSpPr>
        <p:spPr/>
        <p:txBody>
          <a:bodyPr/>
          <a:lstStyle/>
          <a:p>
            <a:endParaRPr lang="en-US"/>
          </a:p>
        </p:txBody>
      </p:sp>
      <p:pic>
        <p:nvPicPr>
          <p:cNvPr id="8" name="Picture 2" descr="T:\Data Files\Clients\NOISE\NOISE Logos and Graphics\NOISE Logo\NOISE log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95072"/>
            <a:ext cx="6144768" cy="981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003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0600" y="1905000"/>
            <a:ext cx="7239000" cy="646331"/>
          </a:xfrm>
          <a:prstGeom prst="rect">
            <a:avLst/>
          </a:prstGeom>
        </p:spPr>
        <p:txBody>
          <a:bodyPr wrap="square">
            <a:spAutoFit/>
          </a:bodyPr>
          <a:lstStyle/>
          <a:p>
            <a:pPr marL="461963" indent="-461963" algn="ctr">
              <a:spcBef>
                <a:spcPct val="0"/>
              </a:spcBef>
              <a:defRPr/>
            </a:pPr>
            <a:r>
              <a:rPr lang="en-US" sz="3600" b="1" dirty="0" smtClean="0"/>
              <a:t>Relevant Committees</a:t>
            </a:r>
            <a:endParaRPr lang="en-US" sz="3600" b="1" dirty="0"/>
          </a:p>
        </p:txBody>
      </p:sp>
      <p:sp>
        <p:nvSpPr>
          <p:cNvPr id="5" name="TextBox 4"/>
          <p:cNvSpPr txBox="1"/>
          <p:nvPr/>
        </p:nvSpPr>
        <p:spPr>
          <a:xfrm>
            <a:off x="342900" y="2551331"/>
            <a:ext cx="8458200" cy="707886"/>
          </a:xfrm>
          <a:prstGeom prst="rect">
            <a:avLst/>
          </a:prstGeom>
          <a:noFill/>
        </p:spPr>
        <p:txBody>
          <a:bodyPr wrap="square" rtlCol="0">
            <a:spAutoFit/>
          </a:bodyPr>
          <a:lstStyle/>
          <a:p>
            <a:pPr marL="285750" indent="-285750">
              <a:buFont typeface="Wingdings" panose="05000000000000000000" pitchFamily="2" charset="2"/>
              <a:buChar char="§"/>
            </a:pPr>
            <a:endParaRPr lang="en-US" sz="2000" dirty="0" smtClean="0"/>
          </a:p>
          <a:p>
            <a:pPr marL="285750" indent="-285750">
              <a:buFont typeface="Wingdings" panose="05000000000000000000" pitchFamily="2" charset="2"/>
              <a:buChar char="§"/>
            </a:pPr>
            <a:endParaRPr lang="en-US" sz="2000" dirty="0"/>
          </a:p>
        </p:txBody>
      </p:sp>
      <p:sp>
        <p:nvSpPr>
          <p:cNvPr id="3" name="Slide Number Placeholder 2"/>
          <p:cNvSpPr>
            <a:spLocks noGrp="1"/>
          </p:cNvSpPr>
          <p:nvPr>
            <p:ph type="sldNum" sz="quarter" idx="12"/>
          </p:nvPr>
        </p:nvSpPr>
        <p:spPr/>
        <p:txBody>
          <a:bodyPr/>
          <a:lstStyle/>
          <a:p>
            <a:fld id="{25CD3648-C975-4FDA-BD2C-C00C3DA3B1B7}" type="slidenum">
              <a:rPr lang="en-US" smtClean="0"/>
              <a:pPr/>
              <a:t>8</a:t>
            </a:fld>
            <a:endParaRPr lang="en-US"/>
          </a:p>
        </p:txBody>
      </p:sp>
      <p:sp>
        <p:nvSpPr>
          <p:cNvPr id="2" name="Footer Placeholder 1"/>
          <p:cNvSpPr>
            <a:spLocks noGrp="1"/>
          </p:cNvSpPr>
          <p:nvPr>
            <p:ph type="ftr" sz="quarter" idx="11"/>
          </p:nvPr>
        </p:nvSpPr>
        <p:spPr/>
        <p:txBody>
          <a:bodyPr/>
          <a:lstStyle/>
          <a:p>
            <a:endParaRPr lang="en-US"/>
          </a:p>
        </p:txBody>
      </p:sp>
      <p:sp>
        <p:nvSpPr>
          <p:cNvPr id="4" name="TextBox 3"/>
          <p:cNvSpPr txBox="1"/>
          <p:nvPr/>
        </p:nvSpPr>
        <p:spPr>
          <a:xfrm>
            <a:off x="342900" y="2551332"/>
            <a:ext cx="7886700" cy="3323987"/>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t>Senate Commerce Committee </a:t>
            </a:r>
            <a:r>
              <a:rPr lang="en-US" sz="2400" i="1" dirty="0" smtClean="0"/>
              <a:t>(</a:t>
            </a:r>
            <a:r>
              <a:rPr lang="en-US" i="1" dirty="0" smtClean="0"/>
              <a:t>Chair, John Thune, R-ND; Ranking Member Bill Nelson, D-FL)</a:t>
            </a:r>
          </a:p>
          <a:p>
            <a:endParaRPr lang="en-US" i="1" dirty="0" smtClean="0"/>
          </a:p>
          <a:p>
            <a:pPr marL="742950" lvl="1" indent="-285750">
              <a:buFont typeface="Arial" panose="020B0604020202020204" pitchFamily="34" charset="0"/>
              <a:buChar char="•"/>
            </a:pPr>
            <a:r>
              <a:rPr lang="en-US" dirty="0" smtClean="0"/>
              <a:t>Aviation, Operations , Safety and Security Subcommittee</a:t>
            </a:r>
          </a:p>
          <a:p>
            <a:r>
              <a:rPr lang="en-US" i="1" dirty="0"/>
              <a:t> </a:t>
            </a:r>
            <a:r>
              <a:rPr lang="en-US" i="1" dirty="0" smtClean="0"/>
              <a:t>             Chair, Roy Blunt, R-MO; Ranking Member, Maria Cantwell, D-WA</a:t>
            </a:r>
          </a:p>
          <a:p>
            <a:endParaRPr lang="en-US" i="1" dirty="0" smtClean="0"/>
          </a:p>
          <a:p>
            <a:pPr marL="285750" indent="-285750">
              <a:buFont typeface="Arial" panose="020B0604020202020204" pitchFamily="34" charset="0"/>
              <a:buChar char="•"/>
            </a:pPr>
            <a:r>
              <a:rPr lang="en-US" sz="2400" b="1" dirty="0"/>
              <a:t>House Transportation and Infrastructure </a:t>
            </a:r>
            <a:r>
              <a:rPr lang="en-US" sz="2400" b="1" dirty="0" smtClean="0"/>
              <a:t>Committee</a:t>
            </a:r>
            <a:r>
              <a:rPr lang="en-US" b="1" i="1" dirty="0" smtClean="0"/>
              <a:t> </a:t>
            </a:r>
            <a:r>
              <a:rPr lang="en-US" i="1" dirty="0" smtClean="0"/>
              <a:t>(Chair Bill Shuster, R-PA, Ranking Member Peter DeFazio, D-OR)</a:t>
            </a:r>
          </a:p>
          <a:p>
            <a:endParaRPr lang="en-US" i="1" dirty="0" smtClean="0"/>
          </a:p>
          <a:p>
            <a:pPr marL="742950" lvl="1" indent="-285750">
              <a:buFont typeface="Arial" panose="020B0604020202020204" pitchFamily="34" charset="0"/>
              <a:buChar char="•"/>
            </a:pPr>
            <a:r>
              <a:rPr lang="en-US" dirty="0" smtClean="0"/>
              <a:t>Aviation Subcommittee</a:t>
            </a:r>
          </a:p>
          <a:p>
            <a:r>
              <a:rPr lang="en-US" i="1" dirty="0" smtClean="0"/>
              <a:t>              Chair </a:t>
            </a:r>
            <a:r>
              <a:rPr lang="en-US" i="1" dirty="0"/>
              <a:t>Frank A. LoBiondo</a:t>
            </a:r>
            <a:r>
              <a:rPr lang="en-US" i="1" dirty="0" smtClean="0"/>
              <a:t>, R-NJ Ranking Member, Rick Larsen, D-WA</a:t>
            </a:r>
            <a:endParaRPr lang="en-US" i="1" dirty="0"/>
          </a:p>
        </p:txBody>
      </p:sp>
      <p:pic>
        <p:nvPicPr>
          <p:cNvPr id="8" name="Picture 2" descr="T:\Data Files\Clients\NOISE\NOISE Logos and Graphics\NOISE Logo\NOISE log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95072"/>
            <a:ext cx="6144768" cy="981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570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5498"/>
            <a:ext cx="6172200" cy="857250"/>
          </a:xfrm>
        </p:spPr>
        <p:txBody>
          <a:bodyPr/>
          <a:lstStyle/>
          <a:p>
            <a:r>
              <a:rPr lang="en-US" dirty="0" smtClean="0"/>
              <a:t/>
            </a:r>
            <a:br>
              <a:rPr lang="en-US" dirty="0" smtClean="0"/>
            </a:br>
            <a:r>
              <a:rPr lang="en-US" dirty="0" smtClean="0"/>
              <a:t>Legislative </a:t>
            </a:r>
            <a:r>
              <a:rPr lang="en-US" dirty="0"/>
              <a:t>D</a:t>
            </a:r>
            <a:r>
              <a:rPr lang="en-US" dirty="0" smtClean="0"/>
              <a:t>eadlines &amp; Congressional </a:t>
            </a:r>
            <a:r>
              <a:rPr lang="en-US" dirty="0"/>
              <a:t>A</a:t>
            </a:r>
            <a:r>
              <a:rPr lang="en-US" dirty="0" smtClean="0"/>
              <a:t>ctivity in 2018</a:t>
            </a:r>
            <a:endParaRPr lang="en-US" dirty="0"/>
          </a:p>
        </p:txBody>
      </p:sp>
      <p:sp>
        <p:nvSpPr>
          <p:cNvPr id="27" name="TextBox 26"/>
          <p:cNvSpPr txBox="1"/>
          <p:nvPr/>
        </p:nvSpPr>
        <p:spPr>
          <a:xfrm>
            <a:off x="6459176" y="3138909"/>
            <a:ext cx="946801" cy="200196"/>
          </a:xfrm>
          <a:prstGeom prst="rect">
            <a:avLst/>
          </a:prstGeom>
          <a:noFill/>
        </p:spPr>
        <p:txBody>
          <a:bodyPr wrap="square" lIns="34290" rIns="0" rtlCol="0" anchor="ctr" anchorCtr="0">
            <a:noAutofit/>
          </a:bodyPr>
          <a:lstStyle/>
          <a:p>
            <a:r>
              <a:rPr lang="en-US" sz="1200" b="1" dirty="0">
                <a:solidFill>
                  <a:schemeClr val="bg1"/>
                </a:solidFill>
                <a:ea typeface="SimSun"/>
                <a:cs typeface="Times New Roman"/>
              </a:rPr>
              <a:t>December</a:t>
            </a:r>
            <a:endParaRPr lang="en-US" sz="1200" dirty="0">
              <a:solidFill>
                <a:schemeClr val="bg1"/>
              </a:solidFill>
              <a:latin typeface="Times New Roman"/>
              <a:ea typeface="SimSun"/>
            </a:endParaRPr>
          </a:p>
        </p:txBody>
      </p:sp>
      <p:graphicFrame>
        <p:nvGraphicFramePr>
          <p:cNvPr id="34" name="Table 33"/>
          <p:cNvGraphicFramePr>
            <a:graphicFrameLocks noGrp="1"/>
          </p:cNvGraphicFramePr>
          <p:nvPr>
            <p:extLst/>
          </p:nvPr>
        </p:nvGraphicFramePr>
        <p:xfrm>
          <a:off x="1371600" y="2080364"/>
          <a:ext cx="5991806" cy="3525012"/>
        </p:xfrm>
        <a:graphic>
          <a:graphicData uri="http://schemas.openxmlformats.org/drawingml/2006/table">
            <a:tbl>
              <a:tblPr firstRow="1" bandRow="1">
                <a:tableStyleId>{5C22544A-7EE6-4342-B048-85BDC9FD1C3A}</a:tableStyleId>
              </a:tblPr>
              <a:tblGrid>
                <a:gridCol w="1383255">
                  <a:extLst>
                    <a:ext uri="{9D8B030D-6E8A-4147-A177-3AD203B41FA5}">
                      <a16:colId xmlns:a16="http://schemas.microsoft.com/office/drawing/2014/main" val="20000"/>
                    </a:ext>
                  </a:extLst>
                </a:gridCol>
                <a:gridCol w="4608551">
                  <a:extLst>
                    <a:ext uri="{9D8B030D-6E8A-4147-A177-3AD203B41FA5}">
                      <a16:colId xmlns:a16="http://schemas.microsoft.com/office/drawing/2014/main" val="20001"/>
                    </a:ext>
                  </a:extLst>
                </a:gridCol>
              </a:tblGrid>
              <a:tr h="228600">
                <a:tc>
                  <a:txBody>
                    <a:bodyPr/>
                    <a:lstStyle/>
                    <a:p>
                      <a:r>
                        <a:rPr lang="en-US" sz="1100" dirty="0" smtClean="0">
                          <a:solidFill>
                            <a:schemeClr val="bg1"/>
                          </a:solidFill>
                        </a:rPr>
                        <a:t>Date</a:t>
                      </a:r>
                      <a:endParaRPr lang="en-US" sz="1100" dirty="0">
                        <a:solidFill>
                          <a:schemeClr val="bg1"/>
                        </a:solidFill>
                      </a:endParaRPr>
                    </a:p>
                  </a:txBody>
                  <a:tcPr marL="68580" marR="68580" marT="34290" marB="34290" anchor="ctr"/>
                </a:tc>
                <a:tc>
                  <a:txBody>
                    <a:bodyPr/>
                    <a:lstStyle/>
                    <a:p>
                      <a:r>
                        <a:rPr lang="en-US" sz="1100" dirty="0" smtClean="0">
                          <a:solidFill>
                            <a:schemeClr val="bg1"/>
                          </a:solidFill>
                        </a:rPr>
                        <a:t>What</a:t>
                      </a:r>
                      <a:r>
                        <a:rPr lang="en-US" sz="1100" baseline="0" dirty="0" smtClean="0">
                          <a:solidFill>
                            <a:schemeClr val="bg1"/>
                          </a:solidFill>
                        </a:rPr>
                        <a:t> to watch</a:t>
                      </a:r>
                      <a:endParaRPr lang="en-US" sz="1100" dirty="0">
                        <a:solidFill>
                          <a:schemeClr val="bg1"/>
                        </a:solidFill>
                      </a:endParaRPr>
                    </a:p>
                  </a:txBody>
                  <a:tcPr marL="68580" marR="68580" marT="34290" marB="34290" anchor="ctr"/>
                </a:tc>
                <a:extLst>
                  <a:ext uri="{0D108BD9-81ED-4DB2-BD59-A6C34878D82A}">
                    <a16:rowId xmlns:a16="http://schemas.microsoft.com/office/drawing/2014/main" val="10000"/>
                  </a:ext>
                </a:extLst>
              </a:tr>
              <a:tr h="187452">
                <a:tc>
                  <a:txBody>
                    <a:bodyPr/>
                    <a:lstStyle/>
                    <a:p>
                      <a:pPr algn="l" fontAlgn="b"/>
                      <a:r>
                        <a:rPr lang="en-US" sz="1100" b="0" i="0" u="none" strike="noStrike" baseline="0" dirty="0" smtClean="0">
                          <a:solidFill>
                            <a:schemeClr val="tx1"/>
                          </a:solidFill>
                          <a:effectLst/>
                          <a:latin typeface="+mn-lt"/>
                        </a:rPr>
                        <a:t>Jan. 30</a:t>
                      </a:r>
                      <a:endParaRPr lang="en-US" sz="1100" b="0" i="0" u="none" strike="noStrike" baseline="0" dirty="0">
                        <a:solidFill>
                          <a:schemeClr val="tx1"/>
                        </a:solidFill>
                        <a:effectLst/>
                        <a:latin typeface="+mn-lt"/>
                      </a:endParaRPr>
                    </a:p>
                  </a:txBody>
                  <a:tcPr marL="34290" marR="0" marT="13716" marB="13716" anchor="ctr"/>
                </a:tc>
                <a:tc>
                  <a:txBody>
                    <a:bodyPr/>
                    <a:lstStyle/>
                    <a:p>
                      <a:pPr algn="l" fontAlgn="b"/>
                      <a:r>
                        <a:rPr lang="en-US" sz="1100" b="0" i="0" u="none" strike="noStrike" baseline="0" dirty="0" smtClean="0">
                          <a:solidFill>
                            <a:schemeClr val="tx1"/>
                          </a:solidFill>
                          <a:effectLst/>
                          <a:latin typeface="+mn-lt"/>
                        </a:rPr>
                        <a:t>State of the Union address </a:t>
                      </a:r>
                      <a:endParaRPr lang="en-US" sz="1100" b="0" i="0" u="none" strike="noStrike" baseline="0" dirty="0">
                        <a:solidFill>
                          <a:schemeClr val="tx1"/>
                        </a:solidFill>
                        <a:effectLst/>
                        <a:latin typeface="+mn-lt"/>
                      </a:endParaRPr>
                    </a:p>
                  </a:txBody>
                  <a:tcPr marL="34290" marR="0" marT="13716" marB="13716" anchor="ctr"/>
                </a:tc>
                <a:extLst>
                  <a:ext uri="{0D108BD9-81ED-4DB2-BD59-A6C34878D82A}">
                    <a16:rowId xmlns:a16="http://schemas.microsoft.com/office/drawing/2014/main" val="10001"/>
                  </a:ext>
                </a:extLst>
              </a:tr>
              <a:tr h="187452">
                <a:tc>
                  <a:txBody>
                    <a:bodyPr/>
                    <a:lstStyle/>
                    <a:p>
                      <a:pPr algn="l" fontAlgn="b"/>
                      <a:r>
                        <a:rPr lang="en-US" sz="1100" b="0" i="0" u="none" strike="noStrike" baseline="0" dirty="0" smtClean="0">
                          <a:solidFill>
                            <a:schemeClr val="tx1"/>
                          </a:solidFill>
                          <a:effectLst/>
                          <a:latin typeface="+mn-lt"/>
                        </a:rPr>
                        <a:t>Feb. 5</a:t>
                      </a:r>
                      <a:endParaRPr lang="en-US" sz="1100" b="0" i="0" u="none" strike="noStrike" baseline="0" dirty="0">
                        <a:solidFill>
                          <a:schemeClr val="tx1"/>
                        </a:solidFill>
                        <a:effectLst/>
                        <a:latin typeface="+mn-lt"/>
                      </a:endParaRPr>
                    </a:p>
                  </a:txBody>
                  <a:tcPr marL="34290" marR="0" marT="13716" marB="13716" anchor="ctr"/>
                </a:tc>
                <a:tc>
                  <a:txBody>
                    <a:bodyPr/>
                    <a:lstStyle/>
                    <a:p>
                      <a:pPr algn="l" fontAlgn="b"/>
                      <a:r>
                        <a:rPr lang="en-US" sz="1100" b="0" i="0" u="none" strike="noStrike" baseline="0" dirty="0" smtClean="0">
                          <a:solidFill>
                            <a:schemeClr val="tx1"/>
                          </a:solidFill>
                          <a:effectLst/>
                          <a:latin typeface="+mn-lt"/>
                        </a:rPr>
                        <a:t>Statutory deadline for president’s fiscal 2019 budget request</a:t>
                      </a:r>
                      <a:endParaRPr lang="en-US" sz="1100" b="0" i="0" u="none" strike="noStrike" baseline="0" dirty="0">
                        <a:solidFill>
                          <a:schemeClr val="tx1"/>
                        </a:solidFill>
                        <a:effectLst/>
                        <a:latin typeface="+mn-lt"/>
                      </a:endParaRPr>
                    </a:p>
                  </a:txBody>
                  <a:tcPr marL="34290" marR="0" marT="13716" marB="13716" anchor="ctr"/>
                </a:tc>
                <a:extLst>
                  <a:ext uri="{0D108BD9-81ED-4DB2-BD59-A6C34878D82A}">
                    <a16:rowId xmlns:a16="http://schemas.microsoft.com/office/drawing/2014/main" val="10002"/>
                  </a:ext>
                </a:extLst>
              </a:tr>
              <a:tr h="187452">
                <a:tc>
                  <a:txBody>
                    <a:bodyPr/>
                    <a:lstStyle/>
                    <a:p>
                      <a:pPr algn="l" fontAlgn="b"/>
                      <a:r>
                        <a:rPr lang="en-US" sz="1100" b="0" i="0" u="none" strike="noStrike" baseline="0" dirty="0" smtClean="0">
                          <a:solidFill>
                            <a:schemeClr val="tx1"/>
                          </a:solidFill>
                          <a:effectLst/>
                          <a:latin typeface="+mn-lt"/>
                        </a:rPr>
                        <a:t>Feb. 8</a:t>
                      </a:r>
                      <a:endParaRPr lang="en-US" sz="1100" b="0" i="0" u="none" strike="noStrike" baseline="0" dirty="0">
                        <a:solidFill>
                          <a:schemeClr val="tx1"/>
                        </a:solidFill>
                        <a:effectLst/>
                        <a:latin typeface="+mn-lt"/>
                      </a:endParaRPr>
                    </a:p>
                  </a:txBody>
                  <a:tcPr marL="34290" marR="0" marT="13716" marB="13716" anchor="ctr"/>
                </a:tc>
                <a:tc>
                  <a:txBody>
                    <a:bodyPr/>
                    <a:lstStyle/>
                    <a:p>
                      <a:pPr algn="l" fontAlgn="b"/>
                      <a:r>
                        <a:rPr lang="en-US" sz="1100" b="0" i="0" u="none" strike="noStrike" baseline="0" dirty="0" smtClean="0">
                          <a:solidFill>
                            <a:schemeClr val="tx1"/>
                          </a:solidFill>
                          <a:effectLst/>
                          <a:latin typeface="+mn-lt"/>
                        </a:rPr>
                        <a:t>Continuing resolution expires, including flood insurance patch</a:t>
                      </a:r>
                      <a:endParaRPr lang="en-US" sz="1100" b="0" i="0" u="none" strike="noStrike" baseline="0" dirty="0">
                        <a:solidFill>
                          <a:schemeClr val="tx1"/>
                        </a:solidFill>
                        <a:effectLst/>
                        <a:latin typeface="+mn-lt"/>
                      </a:endParaRPr>
                    </a:p>
                  </a:txBody>
                  <a:tcPr marL="34290" marR="0" marT="13716" marB="13716" anchor="ctr"/>
                </a:tc>
                <a:extLst>
                  <a:ext uri="{0D108BD9-81ED-4DB2-BD59-A6C34878D82A}">
                    <a16:rowId xmlns:a16="http://schemas.microsoft.com/office/drawing/2014/main" val="10003"/>
                  </a:ext>
                </a:extLst>
              </a:tr>
              <a:tr h="187452">
                <a:tc>
                  <a:txBody>
                    <a:bodyPr/>
                    <a:lstStyle/>
                    <a:p>
                      <a:pPr algn="l" fontAlgn="b"/>
                      <a:r>
                        <a:rPr lang="en-US" sz="1100" b="0" i="0" u="none" strike="noStrike" baseline="0" dirty="0" smtClean="0">
                          <a:solidFill>
                            <a:schemeClr val="tx1"/>
                          </a:solidFill>
                          <a:effectLst/>
                          <a:latin typeface="+mn-lt"/>
                        </a:rPr>
                        <a:t>March 5</a:t>
                      </a:r>
                      <a:endParaRPr lang="en-US" sz="1100" b="0" i="0" u="none" strike="noStrike" baseline="0" dirty="0">
                        <a:solidFill>
                          <a:schemeClr val="tx1"/>
                        </a:solidFill>
                        <a:effectLst/>
                        <a:latin typeface="+mn-lt"/>
                      </a:endParaRPr>
                    </a:p>
                  </a:txBody>
                  <a:tcPr marL="34290" marR="0" marT="13716" marB="13716" anchor="ctr"/>
                </a:tc>
                <a:tc>
                  <a:txBody>
                    <a:bodyPr/>
                    <a:lstStyle/>
                    <a:p>
                      <a:pPr algn="l" fontAlgn="b"/>
                      <a:r>
                        <a:rPr lang="en-US" sz="1100" b="0" i="0" u="none" strike="noStrike" baseline="0" dirty="0" smtClean="0">
                          <a:solidFill>
                            <a:schemeClr val="tx1"/>
                          </a:solidFill>
                          <a:effectLst/>
                          <a:latin typeface="+mn-lt"/>
                        </a:rPr>
                        <a:t>Renewals for current DACA recipients end</a:t>
                      </a:r>
                      <a:endParaRPr lang="en-US" sz="1100" b="0" i="0" u="none" strike="noStrike" baseline="0" dirty="0">
                        <a:solidFill>
                          <a:schemeClr val="tx1"/>
                        </a:solidFill>
                        <a:effectLst/>
                        <a:latin typeface="+mn-lt"/>
                      </a:endParaRPr>
                    </a:p>
                  </a:txBody>
                  <a:tcPr marL="34290" marR="0" marT="13716" marB="13716" anchor="ctr"/>
                </a:tc>
                <a:extLst>
                  <a:ext uri="{0D108BD9-81ED-4DB2-BD59-A6C34878D82A}">
                    <a16:rowId xmlns:a16="http://schemas.microsoft.com/office/drawing/2014/main" val="10004"/>
                  </a:ext>
                </a:extLst>
              </a:tr>
              <a:tr h="187452">
                <a:tc>
                  <a:txBody>
                    <a:bodyPr/>
                    <a:lstStyle/>
                    <a:p>
                      <a:pPr algn="l" fontAlgn="b"/>
                      <a:r>
                        <a:rPr lang="en-US" sz="1100" b="0" i="0" u="none" strike="noStrike" baseline="0" dirty="0" smtClean="0">
                          <a:solidFill>
                            <a:schemeClr val="tx1"/>
                          </a:solidFill>
                          <a:effectLst/>
                          <a:latin typeface="+mn-lt"/>
                        </a:rPr>
                        <a:t>March 31</a:t>
                      </a:r>
                      <a:endParaRPr lang="en-US" sz="1100" b="0" i="0" u="none" strike="noStrike" baseline="0" dirty="0">
                        <a:solidFill>
                          <a:schemeClr val="tx1"/>
                        </a:solidFill>
                        <a:effectLst/>
                        <a:latin typeface="+mn-lt"/>
                      </a:endParaRPr>
                    </a:p>
                  </a:txBody>
                  <a:tcPr marL="34290" marR="0" marT="13716" marB="13716" anchor="ctr"/>
                </a:tc>
                <a:tc>
                  <a:txBody>
                    <a:bodyPr/>
                    <a:lstStyle/>
                    <a:p>
                      <a:pPr algn="l" fontAlgn="b"/>
                      <a:r>
                        <a:rPr lang="en-US" sz="1100" b="0" i="0" u="none" strike="noStrike" baseline="0" dirty="0" smtClean="0">
                          <a:solidFill>
                            <a:schemeClr val="tx1"/>
                          </a:solidFill>
                          <a:effectLst/>
                          <a:latin typeface="+mn-lt"/>
                        </a:rPr>
                        <a:t>FAA authorization, community health center funding expire</a:t>
                      </a:r>
                      <a:endParaRPr lang="en-US" sz="1100" b="0" i="0" u="none" strike="noStrike" baseline="0" dirty="0">
                        <a:solidFill>
                          <a:schemeClr val="tx1"/>
                        </a:solidFill>
                        <a:effectLst/>
                        <a:latin typeface="+mn-lt"/>
                      </a:endParaRPr>
                    </a:p>
                  </a:txBody>
                  <a:tcPr marL="34290" marR="0" marT="13716" marB="13716" anchor="ctr"/>
                </a:tc>
                <a:extLst>
                  <a:ext uri="{0D108BD9-81ED-4DB2-BD59-A6C34878D82A}">
                    <a16:rowId xmlns:a16="http://schemas.microsoft.com/office/drawing/2014/main" val="10005"/>
                  </a:ext>
                </a:extLst>
              </a:tr>
              <a:tr h="187452">
                <a:tc>
                  <a:txBody>
                    <a:bodyPr/>
                    <a:lstStyle/>
                    <a:p>
                      <a:pPr algn="l" fontAlgn="b"/>
                      <a:r>
                        <a:rPr lang="en-US" sz="1100" b="0" i="0" u="none" strike="noStrike" baseline="0" dirty="0" smtClean="0">
                          <a:solidFill>
                            <a:schemeClr val="tx1"/>
                          </a:solidFill>
                          <a:effectLst/>
                          <a:latin typeface="+mn-lt"/>
                        </a:rPr>
                        <a:t>Late March/early April</a:t>
                      </a:r>
                      <a:endParaRPr lang="en-US" sz="1100" b="0" i="0" u="none" strike="noStrike" baseline="0" dirty="0">
                        <a:solidFill>
                          <a:schemeClr val="tx1"/>
                        </a:solidFill>
                        <a:effectLst/>
                        <a:latin typeface="+mn-lt"/>
                      </a:endParaRPr>
                    </a:p>
                  </a:txBody>
                  <a:tcPr marL="34290" marR="0" marT="13716" marB="13716"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baseline="0" dirty="0" smtClean="0">
                          <a:solidFill>
                            <a:schemeClr val="tx1"/>
                          </a:solidFill>
                          <a:effectLst/>
                          <a:latin typeface="+mn-lt"/>
                        </a:rPr>
                        <a:t>Extraordinary measures could run out if debt limit isn’t addressed*</a:t>
                      </a:r>
                    </a:p>
                  </a:txBody>
                  <a:tcPr marL="34290" marR="0" marT="13716" marB="13716" anchor="ctr"/>
                </a:tc>
                <a:extLst>
                  <a:ext uri="{0D108BD9-81ED-4DB2-BD59-A6C34878D82A}">
                    <a16:rowId xmlns:a16="http://schemas.microsoft.com/office/drawing/2014/main" val="10006"/>
                  </a:ext>
                </a:extLst>
              </a:tr>
              <a:tr h="187452">
                <a:tc>
                  <a:txBody>
                    <a:bodyPr/>
                    <a:lstStyle/>
                    <a:p>
                      <a:pPr algn="l" fontAlgn="b"/>
                      <a:r>
                        <a:rPr lang="en-US" sz="1100" b="0" i="0" u="none" strike="noStrike" baseline="0" dirty="0" smtClean="0">
                          <a:solidFill>
                            <a:schemeClr val="tx1"/>
                          </a:solidFill>
                          <a:effectLst/>
                          <a:latin typeface="+mn-lt"/>
                        </a:rPr>
                        <a:t>July 30-Sept. 3</a:t>
                      </a:r>
                      <a:endParaRPr lang="en-US" sz="1100" b="0" i="0" u="none" strike="noStrike" baseline="0" dirty="0">
                        <a:solidFill>
                          <a:schemeClr val="tx1"/>
                        </a:solidFill>
                        <a:effectLst/>
                        <a:latin typeface="+mn-lt"/>
                      </a:endParaRPr>
                    </a:p>
                  </a:txBody>
                  <a:tcPr marL="34290" marR="0" marT="13716" marB="13716" anchor="ctr"/>
                </a:tc>
                <a:tc>
                  <a:txBody>
                    <a:bodyPr/>
                    <a:lstStyle/>
                    <a:p>
                      <a:pPr algn="l" fontAlgn="b"/>
                      <a:r>
                        <a:rPr lang="en-US" sz="1100" b="0" i="0" u="none" strike="noStrike" baseline="0" dirty="0" smtClean="0">
                          <a:solidFill>
                            <a:schemeClr val="tx1"/>
                          </a:solidFill>
                          <a:effectLst/>
                          <a:latin typeface="+mn-lt"/>
                        </a:rPr>
                        <a:t>House summer recess</a:t>
                      </a:r>
                      <a:endParaRPr lang="en-US" sz="1100" b="0" i="0" u="none" strike="noStrike" baseline="0" dirty="0">
                        <a:solidFill>
                          <a:schemeClr val="tx1"/>
                        </a:solidFill>
                        <a:effectLst/>
                        <a:latin typeface="+mn-lt"/>
                      </a:endParaRPr>
                    </a:p>
                  </a:txBody>
                  <a:tcPr marL="34290" marR="0" marT="13716" marB="13716" anchor="ctr"/>
                </a:tc>
                <a:extLst>
                  <a:ext uri="{0D108BD9-81ED-4DB2-BD59-A6C34878D82A}">
                    <a16:rowId xmlns:a16="http://schemas.microsoft.com/office/drawing/2014/main" val="10007"/>
                  </a:ext>
                </a:extLst>
              </a:tr>
              <a:tr h="187452">
                <a:tc>
                  <a:txBody>
                    <a:bodyPr/>
                    <a:lstStyle/>
                    <a:p>
                      <a:pPr algn="l" fontAlgn="b"/>
                      <a:r>
                        <a:rPr lang="en-US" sz="1100" b="0" i="0" u="none" strike="noStrike" baseline="0" dirty="0" smtClean="0">
                          <a:solidFill>
                            <a:schemeClr val="tx1"/>
                          </a:solidFill>
                          <a:effectLst/>
                          <a:latin typeface="+mn-lt"/>
                        </a:rPr>
                        <a:t>Aug. 4-Sept. 3</a:t>
                      </a:r>
                      <a:endParaRPr lang="en-US" sz="1100" b="0" i="0" u="none" strike="noStrike" baseline="0" dirty="0">
                        <a:solidFill>
                          <a:schemeClr val="tx1"/>
                        </a:solidFill>
                        <a:effectLst/>
                        <a:latin typeface="+mn-lt"/>
                      </a:endParaRPr>
                    </a:p>
                  </a:txBody>
                  <a:tcPr marL="34290" marR="0" marT="13716" marB="13716" anchor="ctr"/>
                </a:tc>
                <a:tc>
                  <a:txBody>
                    <a:bodyPr/>
                    <a:lstStyle/>
                    <a:p>
                      <a:pPr algn="l" fontAlgn="b"/>
                      <a:r>
                        <a:rPr lang="en-US" sz="1100" b="0" i="0" u="none" strike="noStrike" baseline="0" dirty="0" smtClean="0">
                          <a:solidFill>
                            <a:schemeClr val="tx1"/>
                          </a:solidFill>
                          <a:effectLst/>
                          <a:latin typeface="+mn-lt"/>
                        </a:rPr>
                        <a:t>Senate summer recess</a:t>
                      </a:r>
                      <a:endParaRPr lang="en-US" sz="1100" b="0" i="0" u="none" strike="noStrike" baseline="0" dirty="0">
                        <a:solidFill>
                          <a:schemeClr val="tx1"/>
                        </a:solidFill>
                        <a:effectLst/>
                        <a:latin typeface="+mn-lt"/>
                      </a:endParaRPr>
                    </a:p>
                  </a:txBody>
                  <a:tcPr marL="34290" marR="0" marT="13716" marB="13716" anchor="ctr"/>
                </a:tc>
                <a:extLst>
                  <a:ext uri="{0D108BD9-81ED-4DB2-BD59-A6C34878D82A}">
                    <a16:rowId xmlns:a16="http://schemas.microsoft.com/office/drawing/2014/main" val="10008"/>
                  </a:ext>
                </a:extLst>
              </a:tr>
              <a:tr h="347472">
                <a:tc>
                  <a:txBody>
                    <a:bodyPr/>
                    <a:lstStyle/>
                    <a:p>
                      <a:pPr algn="l" fontAlgn="b"/>
                      <a:r>
                        <a:rPr lang="en-US" sz="1100" b="0" i="0" u="none" strike="noStrike" baseline="0" dirty="0" smtClean="0">
                          <a:solidFill>
                            <a:schemeClr val="tx1"/>
                          </a:solidFill>
                          <a:effectLst/>
                          <a:latin typeface="+mn-lt"/>
                        </a:rPr>
                        <a:t>Sept. 30</a:t>
                      </a:r>
                      <a:endParaRPr lang="en-US" sz="1100" b="0" i="0" u="none" strike="noStrike" baseline="0" dirty="0">
                        <a:solidFill>
                          <a:schemeClr val="tx1"/>
                        </a:solidFill>
                        <a:effectLst/>
                        <a:latin typeface="+mn-lt"/>
                      </a:endParaRPr>
                    </a:p>
                  </a:txBody>
                  <a:tcPr marL="34290" marR="0" marT="13716" marB="13716" anchor="ctr"/>
                </a:tc>
                <a:tc>
                  <a:txBody>
                    <a:bodyPr/>
                    <a:lstStyle/>
                    <a:p>
                      <a:pPr algn="l" fontAlgn="b"/>
                      <a:r>
                        <a:rPr lang="en-US" sz="1100" b="0" i="0" u="none" strike="noStrike" baseline="0" dirty="0" smtClean="0">
                          <a:solidFill>
                            <a:schemeClr val="tx1"/>
                          </a:solidFill>
                          <a:effectLst/>
                          <a:latin typeface="+mn-lt"/>
                        </a:rPr>
                        <a:t>Expiration of farm bill, VAWA domestic violence programs, and emergency health preparedness authorities</a:t>
                      </a:r>
                      <a:endParaRPr lang="en-US" sz="1100" b="0" i="0" u="none" strike="noStrike" baseline="0" dirty="0">
                        <a:solidFill>
                          <a:schemeClr val="tx1"/>
                        </a:solidFill>
                        <a:effectLst/>
                        <a:latin typeface="+mn-lt"/>
                      </a:endParaRPr>
                    </a:p>
                  </a:txBody>
                  <a:tcPr marL="34290" marR="0" marT="13716" marB="13716" anchor="ctr"/>
                </a:tc>
                <a:extLst>
                  <a:ext uri="{0D108BD9-81ED-4DB2-BD59-A6C34878D82A}">
                    <a16:rowId xmlns:a16="http://schemas.microsoft.com/office/drawing/2014/main" val="10009"/>
                  </a:ext>
                </a:extLst>
              </a:tr>
              <a:tr h="187452">
                <a:tc>
                  <a:txBody>
                    <a:bodyPr/>
                    <a:lstStyle/>
                    <a:p>
                      <a:pPr algn="l" fontAlgn="b"/>
                      <a:r>
                        <a:rPr lang="en-US" sz="1100" b="0" i="0" u="none" strike="noStrike" baseline="0" dirty="0" smtClean="0">
                          <a:solidFill>
                            <a:schemeClr val="tx1"/>
                          </a:solidFill>
                          <a:effectLst/>
                          <a:latin typeface="+mn-lt"/>
                        </a:rPr>
                        <a:t>Oct. 1</a:t>
                      </a:r>
                      <a:endParaRPr lang="en-US" sz="1100" b="0" i="0" u="none" strike="noStrike" baseline="0" dirty="0">
                        <a:solidFill>
                          <a:schemeClr val="tx1"/>
                        </a:solidFill>
                        <a:effectLst/>
                        <a:latin typeface="+mn-lt"/>
                      </a:endParaRPr>
                    </a:p>
                  </a:txBody>
                  <a:tcPr marL="34290" marR="0" marT="13716" marB="13716" anchor="ctr"/>
                </a:tc>
                <a:tc>
                  <a:txBody>
                    <a:bodyPr/>
                    <a:lstStyle/>
                    <a:p>
                      <a:pPr algn="l" fontAlgn="b"/>
                      <a:r>
                        <a:rPr lang="en-US" sz="1100" b="0" i="0" u="none" strike="noStrike" baseline="0" dirty="0" smtClean="0">
                          <a:solidFill>
                            <a:schemeClr val="tx1"/>
                          </a:solidFill>
                          <a:effectLst/>
                          <a:latin typeface="+mn-lt"/>
                        </a:rPr>
                        <a:t>Fiscal 2019 begins</a:t>
                      </a:r>
                      <a:endParaRPr lang="en-US" sz="1100" b="0" i="0" u="none" strike="noStrike" baseline="0" dirty="0">
                        <a:solidFill>
                          <a:schemeClr val="tx1"/>
                        </a:solidFill>
                        <a:effectLst/>
                        <a:latin typeface="+mn-lt"/>
                      </a:endParaRPr>
                    </a:p>
                  </a:txBody>
                  <a:tcPr marL="34290" marR="0" marT="13716" marB="13716" anchor="ctr"/>
                </a:tc>
                <a:extLst>
                  <a:ext uri="{0D108BD9-81ED-4DB2-BD59-A6C34878D82A}">
                    <a16:rowId xmlns:a16="http://schemas.microsoft.com/office/drawing/2014/main" val="10010"/>
                  </a:ext>
                </a:extLst>
              </a:tr>
              <a:tr h="187452">
                <a:tc>
                  <a:txBody>
                    <a:bodyPr/>
                    <a:lstStyle/>
                    <a:p>
                      <a:pPr algn="l" fontAlgn="b"/>
                      <a:r>
                        <a:rPr lang="en-US" sz="1100" b="0" i="0" u="none" strike="noStrike" baseline="0" dirty="0" smtClean="0">
                          <a:solidFill>
                            <a:schemeClr val="tx1"/>
                          </a:solidFill>
                          <a:effectLst/>
                          <a:latin typeface="+mn-lt"/>
                        </a:rPr>
                        <a:t>Oct. 15-Nov. 12</a:t>
                      </a:r>
                      <a:endParaRPr lang="en-US" sz="1100" b="0" i="0" u="none" strike="noStrike" baseline="0" dirty="0">
                        <a:solidFill>
                          <a:schemeClr val="tx1"/>
                        </a:solidFill>
                        <a:effectLst/>
                        <a:latin typeface="+mn-lt"/>
                      </a:endParaRPr>
                    </a:p>
                  </a:txBody>
                  <a:tcPr marL="34290" marR="0" marT="13716" marB="13716" anchor="ctr"/>
                </a:tc>
                <a:tc>
                  <a:txBody>
                    <a:bodyPr/>
                    <a:lstStyle/>
                    <a:p>
                      <a:pPr algn="l" fontAlgn="b"/>
                      <a:r>
                        <a:rPr lang="en-US" sz="1100" b="0" i="0" u="none" strike="noStrike" baseline="0" dirty="0" smtClean="0">
                          <a:solidFill>
                            <a:schemeClr val="tx1"/>
                          </a:solidFill>
                          <a:effectLst/>
                          <a:latin typeface="+mn-lt"/>
                        </a:rPr>
                        <a:t>House election recess</a:t>
                      </a:r>
                      <a:endParaRPr lang="en-US" sz="1100" b="0" i="0" u="none" strike="noStrike" baseline="0" dirty="0">
                        <a:solidFill>
                          <a:schemeClr val="tx1"/>
                        </a:solidFill>
                        <a:effectLst/>
                        <a:latin typeface="+mn-lt"/>
                      </a:endParaRPr>
                    </a:p>
                  </a:txBody>
                  <a:tcPr marL="34290" marR="0" marT="13716" marB="13716" anchor="ctr"/>
                </a:tc>
                <a:extLst>
                  <a:ext uri="{0D108BD9-81ED-4DB2-BD59-A6C34878D82A}">
                    <a16:rowId xmlns:a16="http://schemas.microsoft.com/office/drawing/2014/main" val="10011"/>
                  </a:ext>
                </a:extLst>
              </a:tr>
              <a:tr h="187452">
                <a:tc>
                  <a:txBody>
                    <a:bodyPr/>
                    <a:lstStyle/>
                    <a:p>
                      <a:pPr algn="l" fontAlgn="b"/>
                      <a:r>
                        <a:rPr lang="en-US" sz="1100" b="0" i="0" u="none" strike="noStrike" baseline="0" dirty="0" smtClean="0">
                          <a:solidFill>
                            <a:schemeClr val="tx1"/>
                          </a:solidFill>
                          <a:effectLst/>
                          <a:latin typeface="+mn-lt"/>
                        </a:rPr>
                        <a:t>Oct. 27-Nov. 12</a:t>
                      </a:r>
                      <a:endParaRPr lang="en-US" sz="1100" b="0" i="0" u="none" strike="noStrike" baseline="0" dirty="0">
                        <a:solidFill>
                          <a:schemeClr val="tx1"/>
                        </a:solidFill>
                        <a:effectLst/>
                        <a:latin typeface="+mn-lt"/>
                      </a:endParaRPr>
                    </a:p>
                  </a:txBody>
                  <a:tcPr marL="34290" marR="0" marT="13716" marB="13716" anchor="ctr"/>
                </a:tc>
                <a:tc>
                  <a:txBody>
                    <a:bodyPr/>
                    <a:lstStyle/>
                    <a:p>
                      <a:pPr algn="l" fontAlgn="b"/>
                      <a:r>
                        <a:rPr lang="en-US" sz="1100" b="0" i="0" u="none" strike="noStrike" baseline="0" dirty="0" smtClean="0">
                          <a:solidFill>
                            <a:schemeClr val="tx1"/>
                          </a:solidFill>
                          <a:effectLst/>
                          <a:latin typeface="+mn-lt"/>
                        </a:rPr>
                        <a:t>Senate election recess</a:t>
                      </a:r>
                      <a:endParaRPr lang="en-US" sz="1100" b="0" i="0" u="none" strike="noStrike" baseline="0" dirty="0">
                        <a:solidFill>
                          <a:schemeClr val="tx1"/>
                        </a:solidFill>
                        <a:effectLst/>
                        <a:latin typeface="+mn-lt"/>
                      </a:endParaRPr>
                    </a:p>
                  </a:txBody>
                  <a:tcPr marL="34290" marR="0" marT="13716" marB="13716" anchor="ctr"/>
                </a:tc>
                <a:extLst>
                  <a:ext uri="{0D108BD9-81ED-4DB2-BD59-A6C34878D82A}">
                    <a16:rowId xmlns:a16="http://schemas.microsoft.com/office/drawing/2014/main" val="10012"/>
                  </a:ext>
                </a:extLst>
              </a:tr>
              <a:tr h="187452">
                <a:tc>
                  <a:txBody>
                    <a:bodyPr/>
                    <a:lstStyle/>
                    <a:p>
                      <a:pPr algn="l" fontAlgn="b"/>
                      <a:r>
                        <a:rPr lang="en-US" sz="1100" b="0" i="0" u="none" strike="noStrike" baseline="0" dirty="0" smtClean="0">
                          <a:solidFill>
                            <a:schemeClr val="tx1"/>
                          </a:solidFill>
                          <a:effectLst/>
                          <a:latin typeface="+mn-lt"/>
                        </a:rPr>
                        <a:t>Nov. 6</a:t>
                      </a:r>
                      <a:endParaRPr lang="en-US" sz="1100" b="0" i="0" u="none" strike="noStrike" baseline="0" dirty="0">
                        <a:solidFill>
                          <a:schemeClr val="tx1"/>
                        </a:solidFill>
                        <a:effectLst/>
                        <a:latin typeface="+mn-lt"/>
                      </a:endParaRPr>
                    </a:p>
                  </a:txBody>
                  <a:tcPr marL="34290" marR="0" marT="13716" marB="13716" anchor="ctr"/>
                </a:tc>
                <a:tc>
                  <a:txBody>
                    <a:bodyPr/>
                    <a:lstStyle/>
                    <a:p>
                      <a:pPr algn="l" fontAlgn="b"/>
                      <a:r>
                        <a:rPr lang="en-US" sz="1100" b="0" i="0" u="none" strike="noStrike" baseline="0" dirty="0" smtClean="0">
                          <a:solidFill>
                            <a:schemeClr val="tx1"/>
                          </a:solidFill>
                          <a:effectLst/>
                          <a:latin typeface="+mn-lt"/>
                        </a:rPr>
                        <a:t>Election Day </a:t>
                      </a:r>
                      <a:endParaRPr lang="en-US" sz="1100" b="0" i="0" u="none" strike="noStrike" baseline="0" dirty="0">
                        <a:solidFill>
                          <a:schemeClr val="tx1"/>
                        </a:solidFill>
                        <a:effectLst/>
                        <a:latin typeface="+mn-lt"/>
                      </a:endParaRPr>
                    </a:p>
                  </a:txBody>
                  <a:tcPr marL="34290" marR="0" marT="13716" marB="13716" anchor="ctr"/>
                </a:tc>
                <a:extLst>
                  <a:ext uri="{0D108BD9-81ED-4DB2-BD59-A6C34878D82A}">
                    <a16:rowId xmlns:a16="http://schemas.microsoft.com/office/drawing/2014/main" val="10013"/>
                  </a:ext>
                </a:extLst>
              </a:tr>
              <a:tr h="187452">
                <a:tc>
                  <a:txBody>
                    <a:bodyPr/>
                    <a:lstStyle/>
                    <a:p>
                      <a:pPr algn="l" fontAlgn="b"/>
                      <a:r>
                        <a:rPr lang="en-US" sz="1100" b="0" i="0" u="none" strike="noStrike" baseline="0" dirty="0" smtClean="0">
                          <a:solidFill>
                            <a:schemeClr val="tx1"/>
                          </a:solidFill>
                          <a:effectLst/>
                          <a:latin typeface="+mn-lt"/>
                        </a:rPr>
                        <a:t>Nov. 13</a:t>
                      </a:r>
                      <a:endParaRPr lang="en-US" sz="1100" b="0" i="0" u="none" strike="noStrike" baseline="0" dirty="0">
                        <a:solidFill>
                          <a:schemeClr val="tx1"/>
                        </a:solidFill>
                        <a:effectLst/>
                        <a:latin typeface="+mn-lt"/>
                      </a:endParaRPr>
                    </a:p>
                  </a:txBody>
                  <a:tcPr marL="34290" marR="0" marT="13716" marB="13716" anchor="ctr"/>
                </a:tc>
                <a:tc>
                  <a:txBody>
                    <a:bodyPr/>
                    <a:lstStyle/>
                    <a:p>
                      <a:pPr algn="l" fontAlgn="b"/>
                      <a:r>
                        <a:rPr lang="en-US" sz="1100" b="0" i="0" u="none" strike="noStrike" baseline="0" dirty="0" smtClean="0">
                          <a:solidFill>
                            <a:schemeClr val="tx1"/>
                          </a:solidFill>
                          <a:effectLst/>
                          <a:latin typeface="+mn-lt"/>
                        </a:rPr>
                        <a:t>First day of congressional lame-duck session</a:t>
                      </a:r>
                      <a:endParaRPr lang="en-US" sz="1100" b="0" i="0" u="none" strike="noStrike" baseline="0" dirty="0">
                        <a:solidFill>
                          <a:schemeClr val="tx1"/>
                        </a:solidFill>
                        <a:effectLst/>
                        <a:latin typeface="+mn-lt"/>
                      </a:endParaRPr>
                    </a:p>
                  </a:txBody>
                  <a:tcPr marL="34290" marR="0" marT="13716" marB="13716" anchor="ctr"/>
                </a:tc>
                <a:extLst>
                  <a:ext uri="{0D108BD9-81ED-4DB2-BD59-A6C34878D82A}">
                    <a16:rowId xmlns:a16="http://schemas.microsoft.com/office/drawing/2014/main" val="10014"/>
                  </a:ext>
                </a:extLst>
              </a:tr>
              <a:tr h="187452">
                <a:tc>
                  <a:txBody>
                    <a:bodyPr/>
                    <a:lstStyle/>
                    <a:p>
                      <a:pPr algn="l" fontAlgn="b"/>
                      <a:r>
                        <a:rPr lang="en-US" sz="1100" b="0" i="0" u="none" strike="noStrike" baseline="0" dirty="0" smtClean="0">
                          <a:solidFill>
                            <a:schemeClr val="tx1"/>
                          </a:solidFill>
                          <a:effectLst/>
                          <a:latin typeface="+mn-lt"/>
                        </a:rPr>
                        <a:t>Dec. 13</a:t>
                      </a:r>
                      <a:endParaRPr lang="en-US" sz="1100" b="0" i="0" u="none" strike="noStrike" baseline="0" dirty="0">
                        <a:solidFill>
                          <a:schemeClr val="tx1"/>
                        </a:solidFill>
                        <a:effectLst/>
                        <a:latin typeface="+mn-lt"/>
                      </a:endParaRPr>
                    </a:p>
                  </a:txBody>
                  <a:tcPr marL="34290" marR="0" marT="13716" marB="13716" anchor="ctr"/>
                </a:tc>
                <a:tc>
                  <a:txBody>
                    <a:bodyPr/>
                    <a:lstStyle/>
                    <a:p>
                      <a:pPr algn="l" fontAlgn="b"/>
                      <a:r>
                        <a:rPr lang="en-US" sz="1100" b="0" i="0" u="none" strike="noStrike" baseline="0" dirty="0" smtClean="0">
                          <a:solidFill>
                            <a:schemeClr val="tx1"/>
                          </a:solidFill>
                          <a:effectLst/>
                          <a:latin typeface="+mn-lt"/>
                        </a:rPr>
                        <a:t>Scheduled House adjournment</a:t>
                      </a:r>
                      <a:endParaRPr lang="en-US" sz="1100" b="0" i="0" u="none" strike="noStrike" baseline="0" dirty="0">
                        <a:solidFill>
                          <a:schemeClr val="tx1"/>
                        </a:solidFill>
                        <a:effectLst/>
                        <a:latin typeface="+mn-lt"/>
                      </a:endParaRPr>
                    </a:p>
                  </a:txBody>
                  <a:tcPr marL="34290" marR="0" marT="13716" marB="13716" anchor="ctr"/>
                </a:tc>
                <a:extLst>
                  <a:ext uri="{0D108BD9-81ED-4DB2-BD59-A6C34878D82A}">
                    <a16:rowId xmlns:a16="http://schemas.microsoft.com/office/drawing/2014/main" val="10015"/>
                  </a:ext>
                </a:extLst>
              </a:tr>
              <a:tr h="187452">
                <a:tc>
                  <a:txBody>
                    <a:bodyPr/>
                    <a:lstStyle/>
                    <a:p>
                      <a:pPr algn="l" fontAlgn="b"/>
                      <a:r>
                        <a:rPr lang="en-US" sz="1100" b="0" i="0" u="none" strike="noStrike" baseline="0" dirty="0" smtClean="0">
                          <a:solidFill>
                            <a:schemeClr val="tx1"/>
                          </a:solidFill>
                          <a:effectLst/>
                          <a:latin typeface="+mn-lt"/>
                        </a:rPr>
                        <a:t>Dec. 14</a:t>
                      </a:r>
                      <a:endParaRPr lang="en-US" sz="1100" b="0" i="0" u="none" strike="noStrike" baseline="0" dirty="0">
                        <a:solidFill>
                          <a:schemeClr val="tx1"/>
                        </a:solidFill>
                        <a:effectLst/>
                        <a:latin typeface="+mn-lt"/>
                      </a:endParaRPr>
                    </a:p>
                  </a:txBody>
                  <a:tcPr marL="34290" marR="0" marT="13716" marB="13716"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baseline="0" dirty="0" smtClean="0">
                          <a:solidFill>
                            <a:schemeClr val="tx1"/>
                          </a:solidFill>
                          <a:effectLst/>
                          <a:latin typeface="+mn-lt"/>
                        </a:rPr>
                        <a:t>Scheduled Senate adjournment</a:t>
                      </a:r>
                      <a:endParaRPr lang="en-US" sz="1100" b="0" i="0" u="none" strike="noStrike" baseline="0" dirty="0" smtClean="0">
                        <a:solidFill>
                          <a:srgbClr val="FF0000"/>
                        </a:solidFill>
                        <a:effectLst/>
                        <a:latin typeface="+mn-lt"/>
                      </a:endParaRPr>
                    </a:p>
                  </a:txBody>
                  <a:tcPr marL="34290" marR="0" marT="13716" marB="13716" anchor="ctr"/>
                </a:tc>
                <a:extLst>
                  <a:ext uri="{0D108BD9-81ED-4DB2-BD59-A6C34878D82A}">
                    <a16:rowId xmlns:a16="http://schemas.microsoft.com/office/drawing/2014/main" val="10016"/>
                  </a:ext>
                </a:extLst>
              </a:tr>
            </a:tbl>
          </a:graphicData>
        </a:graphic>
      </p:graphicFrame>
      <p:sp>
        <p:nvSpPr>
          <p:cNvPr id="5" name="Footer Placeholder 6"/>
          <p:cNvSpPr txBox="1">
            <a:spLocks/>
          </p:cNvSpPr>
          <p:nvPr/>
        </p:nvSpPr>
        <p:spPr>
          <a:xfrm>
            <a:off x="1508349" y="5863339"/>
            <a:ext cx="5855057" cy="326231"/>
          </a:xfrm>
          <a:prstGeom prst="rect">
            <a:avLst/>
          </a:prstGeom>
        </p:spPr>
        <p:txBody>
          <a:bodyPr lIns="0" rIns="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829300">
              <a:defRPr/>
            </a:pPr>
            <a:r>
              <a:rPr lang="en-US" sz="600" kern="0" dirty="0">
                <a:solidFill>
                  <a:sysClr val="windowText" lastClr="000000"/>
                </a:solidFill>
              </a:rPr>
              <a:t>*Though the debt limit was restored after Dec. 8, the Treasury Department can use extraordinary measures to finance operations. The Congressional Budget Office said Nov. 30 the department “will most likely run out of cash by late March or early April 2018.” </a:t>
            </a:r>
            <a:r>
              <a:rPr lang="en-US" sz="600" kern="0" dirty="0"/>
              <a:t>Treasury Secretary </a:t>
            </a:r>
            <a:r>
              <a:rPr lang="en-US" sz="600" kern="0" dirty="0" err="1"/>
              <a:t>Mnuchin</a:t>
            </a:r>
            <a:r>
              <a:rPr lang="en-US" sz="600" kern="0" dirty="0"/>
              <a:t> reportedly </a:t>
            </a:r>
            <a:r>
              <a:rPr lang="en-US" sz="600" kern="0" dirty="0">
                <a:hlinkClick r:id="rId3"/>
              </a:rPr>
              <a:t>requested</a:t>
            </a:r>
            <a:r>
              <a:rPr lang="en-US" sz="600" kern="0" dirty="0"/>
              <a:t> an increase by Feb. 28. </a:t>
            </a:r>
          </a:p>
          <a:p>
            <a:pPr defTabSz="5829300">
              <a:defRPr/>
            </a:pPr>
            <a:r>
              <a:rPr lang="en-US" sz="600" kern="0" dirty="0">
                <a:solidFill>
                  <a:sysClr val="windowText" lastClr="000000"/>
                </a:solidFill>
              </a:rPr>
              <a:t>Notes: DACA – Deferred Action for Childhood Arrivals; FAA – Federal Aviation Administration; VAWA – Violence Against Women Act</a:t>
            </a:r>
            <a:endParaRPr lang="en-US" sz="600" kern="0" dirty="0"/>
          </a:p>
        </p:txBody>
      </p:sp>
      <p:sp>
        <p:nvSpPr>
          <p:cNvPr id="9" name="Slide Number Placeholder 4"/>
          <p:cNvSpPr txBox="1">
            <a:spLocks/>
          </p:cNvSpPr>
          <p:nvPr/>
        </p:nvSpPr>
        <p:spPr>
          <a:xfrm>
            <a:off x="7200900" y="5726417"/>
            <a:ext cx="16002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a:t>3</a:t>
            </a:r>
          </a:p>
        </p:txBody>
      </p:sp>
      <p:pic>
        <p:nvPicPr>
          <p:cNvPr id="10" name="Picture 2" descr="T:\Data Files\Clients\NOISE\NOISE Logos and Graphics\NOISE Logo\NOISE logo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95072"/>
            <a:ext cx="6144768" cy="981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279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962</TotalTime>
  <Words>731</Words>
  <Application>Microsoft Office PowerPoint</Application>
  <PresentationFormat>On-screen Show (4:3)</PresentationFormat>
  <Paragraphs>149</Paragraphs>
  <Slides>17</Slides>
  <Notes>13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SimSun</vt:lpstr>
      <vt:lpstr>Arial</vt:lpstr>
      <vt:lpstr>Calibri</vt:lpstr>
      <vt:lpstr>Times New Roman</vt:lpstr>
      <vt:lpstr>Wingdings</vt:lpstr>
      <vt:lpstr>Office Theme</vt:lpstr>
      <vt:lpstr>think-cell Slide</vt:lpstr>
      <vt:lpstr>Legislative Outlook Policies and Politics </vt:lpstr>
      <vt:lpstr>PowerPoint Presentation</vt:lpstr>
      <vt:lpstr>PowerPoint Presentation</vt:lpstr>
      <vt:lpstr> </vt:lpstr>
      <vt:lpstr> </vt:lpstr>
      <vt:lpstr>PowerPoint Presentation</vt:lpstr>
      <vt:lpstr>PowerPoint Presentation</vt:lpstr>
      <vt:lpstr>PowerPoint Presentation</vt:lpstr>
      <vt:lpstr> Legislative Deadlines &amp; Congressional Activity in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Legislative Outlook Policies and Politics</dc:title>
  <dc:creator>Tranter, Emily J.</dc:creator>
  <cp:lastModifiedBy>Tranter, Emily J.</cp:lastModifiedBy>
  <cp:revision>12</cp:revision>
  <dcterms:modified xsi:type="dcterms:W3CDTF">2018-03-12T14:12:22Z</dcterms:modified>
</cp:coreProperties>
</file>