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86" r:id="rId2"/>
  </p:sldMasterIdLst>
  <p:notesMasterIdLst>
    <p:notesMasterId r:id="rId18"/>
  </p:notesMasterIdLst>
  <p:handoutMasterIdLst>
    <p:handoutMasterId r:id="rId19"/>
  </p:handoutMasterIdLst>
  <p:sldIdLst>
    <p:sldId id="273" r:id="rId3"/>
    <p:sldId id="331" r:id="rId4"/>
    <p:sldId id="345" r:id="rId5"/>
    <p:sldId id="343" r:id="rId6"/>
    <p:sldId id="346" r:id="rId7"/>
    <p:sldId id="349" r:id="rId8"/>
    <p:sldId id="347" r:id="rId9"/>
    <p:sldId id="334" r:id="rId10"/>
    <p:sldId id="329" r:id="rId11"/>
    <p:sldId id="328" r:id="rId12"/>
    <p:sldId id="348" r:id="rId13"/>
    <p:sldId id="341" r:id="rId14"/>
    <p:sldId id="337" r:id="rId15"/>
    <p:sldId id="344" r:id="rId16"/>
    <p:sldId id="33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31"/>
            <p14:sldId id="345"/>
            <p14:sldId id="343"/>
            <p14:sldId id="346"/>
            <p14:sldId id="349"/>
            <p14:sldId id="347"/>
            <p14:sldId id="334"/>
            <p14:sldId id="329"/>
            <p14:sldId id="328"/>
            <p14:sldId id="348"/>
            <p14:sldId id="341"/>
            <p14:sldId id="337"/>
            <p14:sldId id="34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90D"/>
    <a:srgbClr val="FF0000"/>
    <a:srgbClr val="58AA0E"/>
    <a:srgbClr val="386B09"/>
    <a:srgbClr val="18721A"/>
    <a:srgbClr val="CCECFF"/>
    <a:srgbClr val="FFFF99"/>
    <a:srgbClr val="FFCC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5428" autoAdjust="0"/>
  </p:normalViewPr>
  <p:slideViewPr>
    <p:cSldViewPr snapToGrid="0">
      <p:cViewPr varScale="1">
        <p:scale>
          <a:sx n="104" d="100"/>
          <a:sy n="104" d="100"/>
        </p:scale>
        <p:origin x="1578" y="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3D69B-460D-43E2-9799-F1F8DFA01C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0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4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Mediation Document</a:t>
            </a:r>
          </a:p>
        </p:txBody>
      </p:sp>
    </p:spTree>
    <p:extLst>
      <p:ext uri="{BB962C8B-B14F-4D97-AF65-F5344CB8AC3E}">
        <p14:creationId xmlns:p14="http://schemas.microsoft.com/office/powerpoint/2010/main" val="31667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9EE8-A47F-499A-919E-9F582ED50B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9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ourier New" panose="02070309020205020404" pitchFamily="49" charset="0"/>
              <a:buNone/>
            </a:pPr>
            <a:endParaRPr lang="en-US" sz="1000" b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1" y="271463"/>
            <a:ext cx="2895601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6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1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57" y="117985"/>
            <a:ext cx="8472488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8" y="989903"/>
            <a:ext cx="8607103" cy="494950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lin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5613" y="795338"/>
            <a:ext cx="8232775" cy="1587"/>
          </a:xfrm>
          <a:prstGeom prst="line">
            <a:avLst/>
          </a:prstGeom>
          <a:ln w="6350">
            <a:solidFill>
              <a:srgbClr val="1D2F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57200" y="914400"/>
            <a:ext cx="8232775" cy="561441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Changed Under Insert&gt;Header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9D01B5-0EA0-4FE2-BA40-A9B02891BDD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Set Date with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3741185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S-1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 FAA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August 29, 2016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3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56" y="117985"/>
            <a:ext cx="8472488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989901"/>
            <a:ext cx="8607103" cy="494950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7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3" y="6126158"/>
            <a:ext cx="2047876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40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9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36455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77164" y="465139"/>
            <a:ext cx="5138671" cy="1990983"/>
          </a:xfrm>
        </p:spPr>
        <p:txBody>
          <a:bodyPr/>
          <a:lstStyle/>
          <a:p>
            <a:r>
              <a:rPr lang="en-US" sz="4400" b="0" dirty="0" smtClean="0"/>
              <a:t>FAA Enhanced Community Involvement</a:t>
            </a:r>
            <a:endParaRPr lang="en-US" sz="4400" dirty="0"/>
          </a:p>
        </p:txBody>
      </p:sp>
      <p:sp>
        <p:nvSpPr>
          <p:cNvPr id="3" name="Text Box 1051"/>
          <p:cNvSpPr txBox="1">
            <a:spLocks noChangeArrowheads="1"/>
          </p:cNvSpPr>
          <p:nvPr/>
        </p:nvSpPr>
        <p:spPr bwMode="auto">
          <a:xfrm>
            <a:off x="206905" y="4336523"/>
            <a:ext cx="51508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</a:t>
            </a:r>
            <a:r>
              <a:rPr lang="en-US" sz="1600" dirty="0" smtClean="0">
                <a:solidFill>
                  <a:srgbClr val="1D2F68"/>
                </a:solidFill>
              </a:rPr>
              <a:t>to:</a:t>
            </a:r>
            <a:r>
              <a:rPr lang="en-US" sz="1600" dirty="0">
                <a:solidFill>
                  <a:srgbClr val="1D2F68"/>
                </a:solidFill>
              </a:rPr>
              <a:t> </a:t>
            </a:r>
            <a:r>
              <a:rPr lang="en-US" sz="1600" dirty="0" smtClean="0">
                <a:solidFill>
                  <a:srgbClr val="1D2F68"/>
                </a:solidFill>
              </a:rPr>
              <a:t> Airport Noise HELP Symposium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By:  	Leeann Hart</a:t>
            </a:r>
          </a:p>
          <a:p>
            <a:pPr lvl="2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Community Involvement Specialist for Airspace Projects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	March 12, 2018</a:t>
            </a:r>
            <a:endParaRPr lang="en-US" sz="1600" dirty="0">
              <a:solidFill>
                <a:srgbClr val="1D2F68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408349" y="347729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 bwMode="auto">
          <a:xfrm>
            <a:off x="390617" y="84419"/>
            <a:ext cx="8753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PBN Aviation &amp; Community Involvement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3" t="17132" b="8343"/>
          <a:stretch/>
        </p:blipFill>
        <p:spPr bwMode="auto">
          <a:xfrm>
            <a:off x="5279589" y="3801792"/>
            <a:ext cx="2114160" cy="20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7" r="2481" b="9171"/>
          <a:stretch/>
        </p:blipFill>
        <p:spPr bwMode="auto">
          <a:xfrm>
            <a:off x="2251546" y="3789938"/>
            <a:ext cx="2059193" cy="20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9"/>
          <p:cNvSpPr/>
          <p:nvPr/>
        </p:nvSpPr>
        <p:spPr bwMode="auto">
          <a:xfrm>
            <a:off x="1306289" y="2896793"/>
            <a:ext cx="7315200" cy="917079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413172" y="3212997"/>
            <a:ext cx="72079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i="1" dirty="0" smtClean="0"/>
              <a:t>Elected/Other Official</a:t>
            </a:r>
            <a:r>
              <a:rPr lang="en-US" sz="1400" b="1" i="1" dirty="0"/>
              <a:t>, </a:t>
            </a:r>
            <a:r>
              <a:rPr lang="en-US" sz="1400" b="1" i="1" dirty="0" smtClean="0"/>
              <a:t>Airport</a:t>
            </a:r>
            <a:r>
              <a:rPr lang="en-US" sz="1400" b="1" i="1" dirty="0"/>
              <a:t>, </a:t>
            </a:r>
            <a:r>
              <a:rPr lang="en-US" sz="1400" b="1" i="1" dirty="0" smtClean="0"/>
              <a:t>Airline</a:t>
            </a:r>
            <a:r>
              <a:rPr lang="en-US" sz="1400" b="1" i="1" dirty="0"/>
              <a:t>, and </a:t>
            </a:r>
            <a:r>
              <a:rPr lang="en-US" sz="1400" b="1" i="1" dirty="0" smtClean="0"/>
              <a:t>Community Involvement Opportunities</a:t>
            </a:r>
            <a:endParaRPr lang="en-US" sz="1400" b="1" i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0" y="4267216"/>
            <a:ext cx="1926771" cy="13849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0628" y="3924087"/>
            <a:ext cx="1785257" cy="1696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2913" y="4079919"/>
            <a:ext cx="16606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i="1" dirty="0"/>
              <a:t>The </a:t>
            </a:r>
            <a:r>
              <a:rPr lang="en-US" sz="1400" b="1" i="1" dirty="0" smtClean="0"/>
              <a:t>need </a:t>
            </a:r>
            <a:r>
              <a:rPr lang="en-US" sz="1400" b="1" i="1" dirty="0"/>
              <a:t>for and level of </a:t>
            </a:r>
            <a:r>
              <a:rPr lang="en-US" sz="1400" b="1" i="1" dirty="0" smtClean="0"/>
              <a:t>involvement </a:t>
            </a:r>
            <a:r>
              <a:rPr lang="en-US" sz="1400" b="1" i="1" dirty="0"/>
              <a:t>will vary based on project circumstances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70517" y="470517"/>
            <a:ext cx="7989902" cy="8878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oup 54"/>
          <p:cNvGrpSpPr/>
          <p:nvPr/>
        </p:nvGrpSpPr>
        <p:grpSpPr>
          <a:xfrm>
            <a:off x="890527" y="613393"/>
            <a:ext cx="8253474" cy="2215829"/>
            <a:chOff x="1709955" y="1065775"/>
            <a:chExt cx="10033915" cy="2190203"/>
          </a:xfrm>
        </p:grpSpPr>
        <p:grpSp>
          <p:nvGrpSpPr>
            <p:cNvPr id="56" name="Group 55"/>
            <p:cNvGrpSpPr/>
            <p:nvPr/>
          </p:nvGrpSpPr>
          <p:grpSpPr>
            <a:xfrm>
              <a:off x="1911199" y="2575680"/>
              <a:ext cx="9832671" cy="680298"/>
              <a:chOff x="1911199" y="2894177"/>
              <a:chExt cx="9832671" cy="680298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1911199" y="2894177"/>
                <a:ext cx="2383572" cy="676100"/>
              </a:xfrm>
              <a:custGeom>
                <a:avLst/>
                <a:gdLst>
                  <a:gd name="connsiteX0" fmla="*/ 0 w 1138509"/>
                  <a:gd name="connsiteY0" fmla="*/ 0 h 676100"/>
                  <a:gd name="connsiteX1" fmla="*/ 800459 w 1138509"/>
                  <a:gd name="connsiteY1" fmla="*/ 0 h 676100"/>
                  <a:gd name="connsiteX2" fmla="*/ 1138509 w 1138509"/>
                  <a:gd name="connsiteY2" fmla="*/ 338050 h 676100"/>
                  <a:gd name="connsiteX3" fmla="*/ 800459 w 1138509"/>
                  <a:gd name="connsiteY3" fmla="*/ 676100 h 676100"/>
                  <a:gd name="connsiteX4" fmla="*/ 0 w 1138509"/>
                  <a:gd name="connsiteY4" fmla="*/ 676100 h 676100"/>
                  <a:gd name="connsiteX5" fmla="*/ 0 w 1138509"/>
                  <a:gd name="connsiteY5" fmla="*/ 0 h 67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8509" h="676100">
                    <a:moveTo>
                      <a:pt x="0" y="0"/>
                    </a:moveTo>
                    <a:lnTo>
                      <a:pt x="800459" y="0"/>
                    </a:lnTo>
                    <a:lnTo>
                      <a:pt x="1138509" y="338050"/>
                    </a:lnTo>
                    <a:lnTo>
                      <a:pt x="800459" y="676100"/>
                    </a:lnTo>
                    <a:lnTo>
                      <a:pt x="0" y="676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99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182360" bIns="2667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Preliminary </a:t>
                </a:r>
                <a:b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Activities</a:t>
                </a: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465808" y="2894561"/>
                <a:ext cx="2854604" cy="676100"/>
              </a:xfrm>
              <a:custGeom>
                <a:avLst/>
                <a:gdLst>
                  <a:gd name="connsiteX0" fmla="*/ 0 w 1563428"/>
                  <a:gd name="connsiteY0" fmla="*/ 0 h 676100"/>
                  <a:gd name="connsiteX1" fmla="*/ 1225378 w 1563428"/>
                  <a:gd name="connsiteY1" fmla="*/ 0 h 676100"/>
                  <a:gd name="connsiteX2" fmla="*/ 1563428 w 1563428"/>
                  <a:gd name="connsiteY2" fmla="*/ 338050 h 676100"/>
                  <a:gd name="connsiteX3" fmla="*/ 1225378 w 1563428"/>
                  <a:gd name="connsiteY3" fmla="*/ 676100 h 676100"/>
                  <a:gd name="connsiteX4" fmla="*/ 0 w 1563428"/>
                  <a:gd name="connsiteY4" fmla="*/ 676100 h 676100"/>
                  <a:gd name="connsiteX5" fmla="*/ 338050 w 1563428"/>
                  <a:gd name="connsiteY5" fmla="*/ 338050 h 676100"/>
                  <a:gd name="connsiteX6" fmla="*/ 0 w 1563428"/>
                  <a:gd name="connsiteY6" fmla="*/ 0 h 67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3428" h="676100">
                    <a:moveTo>
                      <a:pt x="0" y="0"/>
                    </a:moveTo>
                    <a:lnTo>
                      <a:pt x="1225378" y="0"/>
                    </a:lnTo>
                    <a:lnTo>
                      <a:pt x="1563428" y="338050"/>
                    </a:lnTo>
                    <a:lnTo>
                      <a:pt x="1225378" y="676100"/>
                    </a:lnTo>
                    <a:lnTo>
                      <a:pt x="0" y="676100"/>
                    </a:lnTo>
                    <a:lnTo>
                      <a:pt x="338050" y="338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52B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8055" tIns="26670" rIns="351385" bIns="2667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</a:t>
                </a:r>
                <a:b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Activities</a:t>
                </a: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596720" y="2896701"/>
                <a:ext cx="2486166" cy="676100"/>
              </a:xfrm>
              <a:custGeom>
                <a:avLst/>
                <a:gdLst>
                  <a:gd name="connsiteX0" fmla="*/ 0 w 2322963"/>
                  <a:gd name="connsiteY0" fmla="*/ 0 h 676100"/>
                  <a:gd name="connsiteX1" fmla="*/ 1984913 w 2322963"/>
                  <a:gd name="connsiteY1" fmla="*/ 0 h 676100"/>
                  <a:gd name="connsiteX2" fmla="*/ 2322963 w 2322963"/>
                  <a:gd name="connsiteY2" fmla="*/ 338050 h 676100"/>
                  <a:gd name="connsiteX3" fmla="*/ 1984913 w 2322963"/>
                  <a:gd name="connsiteY3" fmla="*/ 676100 h 676100"/>
                  <a:gd name="connsiteX4" fmla="*/ 0 w 2322963"/>
                  <a:gd name="connsiteY4" fmla="*/ 676100 h 676100"/>
                  <a:gd name="connsiteX5" fmla="*/ 338050 w 2322963"/>
                  <a:gd name="connsiteY5" fmla="*/ 338050 h 676100"/>
                  <a:gd name="connsiteX6" fmla="*/ 0 w 2322963"/>
                  <a:gd name="connsiteY6" fmla="*/ 0 h 67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963" h="676100">
                    <a:moveTo>
                      <a:pt x="0" y="0"/>
                    </a:moveTo>
                    <a:lnTo>
                      <a:pt x="1984913" y="0"/>
                    </a:lnTo>
                    <a:lnTo>
                      <a:pt x="2322963" y="338050"/>
                    </a:lnTo>
                    <a:lnTo>
                      <a:pt x="1984913" y="676100"/>
                    </a:lnTo>
                    <a:lnTo>
                      <a:pt x="0" y="676100"/>
                    </a:lnTo>
                    <a:lnTo>
                      <a:pt x="338050" y="338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8055" tIns="26670" rIns="351385" bIns="2667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Development and Operational Preparations</a:t>
                </a: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7562074" y="2895703"/>
                <a:ext cx="2161926" cy="676100"/>
              </a:xfrm>
              <a:custGeom>
                <a:avLst/>
                <a:gdLst>
                  <a:gd name="connsiteX0" fmla="*/ 0 w 2161926"/>
                  <a:gd name="connsiteY0" fmla="*/ 0 h 676100"/>
                  <a:gd name="connsiteX1" fmla="*/ 1823876 w 2161926"/>
                  <a:gd name="connsiteY1" fmla="*/ 0 h 676100"/>
                  <a:gd name="connsiteX2" fmla="*/ 2161926 w 2161926"/>
                  <a:gd name="connsiteY2" fmla="*/ 338050 h 676100"/>
                  <a:gd name="connsiteX3" fmla="*/ 1823876 w 2161926"/>
                  <a:gd name="connsiteY3" fmla="*/ 676100 h 676100"/>
                  <a:gd name="connsiteX4" fmla="*/ 0 w 2161926"/>
                  <a:gd name="connsiteY4" fmla="*/ 676100 h 676100"/>
                  <a:gd name="connsiteX5" fmla="*/ 338050 w 2161926"/>
                  <a:gd name="connsiteY5" fmla="*/ 338050 h 676100"/>
                  <a:gd name="connsiteX6" fmla="*/ 0 w 2161926"/>
                  <a:gd name="connsiteY6" fmla="*/ 0 h 67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1926" h="676100">
                    <a:moveTo>
                      <a:pt x="0" y="0"/>
                    </a:moveTo>
                    <a:lnTo>
                      <a:pt x="1823876" y="0"/>
                    </a:lnTo>
                    <a:lnTo>
                      <a:pt x="2161926" y="338050"/>
                    </a:lnTo>
                    <a:lnTo>
                      <a:pt x="1823876" y="676100"/>
                    </a:lnTo>
                    <a:lnTo>
                      <a:pt x="0" y="676100"/>
                    </a:lnTo>
                    <a:lnTo>
                      <a:pt x="338050" y="338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A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8055" tIns="26670" rIns="351385" bIns="2667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Implement-</a:t>
                </a:r>
                <a:r>
                  <a:rPr lang="en-US" sz="14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ation</a:t>
                </a:r>
                <a:endParaRPr lang="en-US" sz="14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9233077" y="2898375"/>
                <a:ext cx="2510793" cy="676100"/>
              </a:xfrm>
              <a:custGeom>
                <a:avLst/>
                <a:gdLst>
                  <a:gd name="connsiteX0" fmla="*/ 0 w 2792463"/>
                  <a:gd name="connsiteY0" fmla="*/ 0 h 676100"/>
                  <a:gd name="connsiteX1" fmla="*/ 2454413 w 2792463"/>
                  <a:gd name="connsiteY1" fmla="*/ 0 h 676100"/>
                  <a:gd name="connsiteX2" fmla="*/ 2792463 w 2792463"/>
                  <a:gd name="connsiteY2" fmla="*/ 338050 h 676100"/>
                  <a:gd name="connsiteX3" fmla="*/ 2454413 w 2792463"/>
                  <a:gd name="connsiteY3" fmla="*/ 676100 h 676100"/>
                  <a:gd name="connsiteX4" fmla="*/ 0 w 2792463"/>
                  <a:gd name="connsiteY4" fmla="*/ 676100 h 676100"/>
                  <a:gd name="connsiteX5" fmla="*/ 338050 w 2792463"/>
                  <a:gd name="connsiteY5" fmla="*/ 338050 h 676100"/>
                  <a:gd name="connsiteX6" fmla="*/ 0 w 2792463"/>
                  <a:gd name="connsiteY6" fmla="*/ 0 h 67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2463" h="676100">
                    <a:moveTo>
                      <a:pt x="0" y="0"/>
                    </a:moveTo>
                    <a:lnTo>
                      <a:pt x="2454413" y="0"/>
                    </a:lnTo>
                    <a:lnTo>
                      <a:pt x="2792463" y="338050"/>
                    </a:lnTo>
                    <a:lnTo>
                      <a:pt x="2454413" y="676100"/>
                    </a:lnTo>
                    <a:lnTo>
                      <a:pt x="0" y="676100"/>
                    </a:lnTo>
                    <a:lnTo>
                      <a:pt x="338050" y="338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78055" tIns="26670" rIns="351385" bIns="2667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Post-Implementation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709955" y="1377022"/>
              <a:ext cx="1067868" cy="82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Project </a:t>
              </a: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Initiation Decision</a:t>
              </a:r>
              <a:endParaRPr lang="en-US" sz="16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69281" y="1357172"/>
              <a:ext cx="1159849" cy="82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Design Kickoff</a:t>
              </a:r>
              <a:b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Decision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62837" y="1531948"/>
              <a:ext cx="1506910" cy="57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Development Decision</a:t>
              </a:r>
              <a:endParaRPr lang="en-US" sz="16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48155" y="1569704"/>
              <a:ext cx="1799798" cy="57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Implementation</a:t>
              </a:r>
              <a:b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</a:br>
              <a:r>
                <a:rPr lang="en-US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Decision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87663" y="1065775"/>
              <a:ext cx="3891398" cy="30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400" b="1" dirty="0">
                  <a:solidFill>
                    <a:srgbClr val="002060"/>
                  </a:solidFill>
                  <a:latin typeface="+mn-lt"/>
                </a:rPr>
                <a:t>Key </a:t>
              </a:r>
              <a:r>
                <a:rPr lang="en-US" sz="1400" b="1" dirty="0" smtClean="0">
                  <a:solidFill>
                    <a:srgbClr val="002060"/>
                  </a:solidFill>
                  <a:latin typeface="+mn-lt"/>
                </a:rPr>
                <a:t>Decisions 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and </a:t>
              </a:r>
              <a:r>
                <a:rPr lang="en-US" sz="1400" b="1" dirty="0">
                  <a:solidFill>
                    <a:srgbClr val="002060"/>
                  </a:solidFill>
                </a:rPr>
                <a:t>Activities</a:t>
              </a:r>
              <a:endParaRPr lang="en-US" sz="1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210116" y="2203343"/>
              <a:ext cx="0" cy="372337"/>
            </a:xfrm>
            <a:prstGeom prst="line">
              <a:avLst/>
            </a:prstGeom>
            <a:ln>
              <a:solidFill>
                <a:srgbClr val="DE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642653" y="2217171"/>
              <a:ext cx="0" cy="372337"/>
            </a:xfrm>
            <a:prstGeom prst="line">
              <a:avLst/>
            </a:prstGeom>
            <a:ln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16291" y="2217171"/>
              <a:ext cx="0" cy="37233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48055" y="2217171"/>
              <a:ext cx="0" cy="37233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45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91" y="180753"/>
            <a:ext cx="8300953" cy="546832"/>
          </a:xfrm>
        </p:spPr>
        <p:txBody>
          <a:bodyPr/>
          <a:lstStyle/>
          <a:p>
            <a:pPr algn="ctr"/>
            <a:r>
              <a:rPr lang="en-US" dirty="0" smtClean="0"/>
              <a:t>Public 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91" t="32024" r="49104" b="6049"/>
          <a:stretch/>
        </p:blipFill>
        <p:spPr>
          <a:xfrm>
            <a:off x="423991" y="1127050"/>
            <a:ext cx="3934047" cy="4419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9891" t="33285" r="23002" b="11456"/>
          <a:stretch/>
        </p:blipFill>
        <p:spPr>
          <a:xfrm>
            <a:off x="4642244" y="973384"/>
            <a:ext cx="3988519" cy="45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344488"/>
            <a:ext cx="8961120" cy="609600"/>
          </a:xfrm>
        </p:spPr>
        <p:txBody>
          <a:bodyPr/>
          <a:lstStyle/>
          <a:p>
            <a:pPr algn="ctr"/>
            <a:r>
              <a:rPr lang="en-US" dirty="0" smtClean="0"/>
              <a:t>FAA Regional Offices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2" descr="Map of the Regions and Ce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7" y="954088"/>
            <a:ext cx="7384837" cy="49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36" y="178945"/>
            <a:ext cx="8891543" cy="609600"/>
          </a:xfrm>
        </p:spPr>
        <p:txBody>
          <a:bodyPr/>
          <a:lstStyle/>
          <a:p>
            <a:r>
              <a:rPr lang="en-US" sz="2800" dirty="0"/>
              <a:t>The FAA’s Commitment to Community Involvement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0960" y="1058622"/>
            <a:ext cx="654304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800" dirty="0"/>
              <a:t>Our national aviation system is a vital transportation network connecting people and goods across the country and to other parts of the world. Building on a proud history of innovation in aviation, the Federal Aviation Administration (FAA) is now engaged in transforming the system to meet 21st century air travel needs. </a:t>
            </a:r>
            <a:r>
              <a:rPr lang="en-US" sz="1800" b="1" dirty="0">
                <a:solidFill>
                  <a:srgbClr val="002060"/>
                </a:solidFill>
              </a:rPr>
              <a:t>As we carry out our mission to provide the safest, most efficient aerospace system in the world, we are accountable to the American public</a:t>
            </a:r>
            <a:r>
              <a:rPr lang="en-US" sz="1800" dirty="0"/>
              <a:t>. </a:t>
            </a:r>
          </a:p>
          <a:p>
            <a:pPr lvl="0">
              <a:buNone/>
            </a:pPr>
            <a:r>
              <a:rPr lang="en-US" sz="1800" dirty="0"/>
              <a:t> 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4899" y="6248400"/>
            <a:ext cx="1101265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30536" y="5601965"/>
            <a:ext cx="52418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http</a:t>
            </a:r>
            <a:r>
              <a:rPr lang="en-US" sz="1600" b="1" dirty="0">
                <a:solidFill>
                  <a:srgbClr val="00B050"/>
                </a:solidFill>
              </a:rPr>
              <a:t>://www.faa.gov/nextgen/communityengagement/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9559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5" y="2178924"/>
            <a:ext cx="2347509" cy="3017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0" y="1351615"/>
            <a:ext cx="2509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FAA Community Involvement Manual 2016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00960" y="3324315"/>
            <a:ext cx="61349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1800" b="1" dirty="0">
                <a:solidFill>
                  <a:srgbClr val="002060"/>
                </a:solidFill>
              </a:rPr>
              <a:t>views of communities—including local residents, the general public, and stakeholders—are important to the FAA </a:t>
            </a:r>
            <a:r>
              <a:rPr lang="en-US" sz="1800" dirty="0">
                <a:solidFill>
                  <a:srgbClr val="000000"/>
                </a:solidFill>
              </a:rPr>
              <a:t>as we take the next steps to advance the national aviation system. This update to the FAA’s Community Involvement Manual reaffirms </a:t>
            </a:r>
            <a:r>
              <a:rPr lang="en-US" sz="1800" b="1" dirty="0">
                <a:solidFill>
                  <a:srgbClr val="002060"/>
                </a:solidFill>
              </a:rPr>
              <a:t>our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commitment to inform and involve the public and to give meaningful consideration to community concerns and views </a:t>
            </a:r>
            <a:r>
              <a:rPr lang="en-US" sz="1800" dirty="0">
                <a:solidFill>
                  <a:srgbClr val="000000"/>
                </a:solidFill>
              </a:rPr>
              <a:t>as the FAA makes aviation decisions that affect them.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56" y="117984"/>
            <a:ext cx="8472488" cy="886599"/>
          </a:xfrm>
        </p:spPr>
        <p:txBody>
          <a:bodyPr/>
          <a:lstStyle/>
          <a:p>
            <a:pPr algn="ctr"/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536896" y="1375735"/>
            <a:ext cx="6449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800" dirty="0" smtClean="0"/>
              <a:t>FAA makes airspace changes based on purpose and need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36896" y="2128228"/>
            <a:ext cx="552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800" dirty="0" smtClean="0"/>
              <a:t>Growing communities upgrade their infrastructure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36897" y="2880721"/>
            <a:ext cx="8004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We are working with your airports and stakeholders in your communities to make important improvements to the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airspace system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36897" y="3898203"/>
            <a:ext cx="7884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30000"/>
              </a:spcBef>
            </a:pPr>
            <a:r>
              <a:rPr lang="en-US" sz="1800" kern="0" dirty="0">
                <a:latin typeface="Arial"/>
              </a:rPr>
              <a:t>We’ll work with </a:t>
            </a:r>
            <a:r>
              <a:rPr lang="en-US" sz="1800" kern="0" dirty="0" smtClean="0">
                <a:latin typeface="Arial"/>
              </a:rPr>
              <a:t>your political </a:t>
            </a:r>
            <a:r>
              <a:rPr lang="en-US" sz="1800" kern="0" dirty="0">
                <a:latin typeface="Arial"/>
              </a:rPr>
              <a:t>leadership, </a:t>
            </a:r>
            <a:r>
              <a:rPr lang="en-US" sz="1800" kern="0" dirty="0" smtClean="0">
                <a:latin typeface="Arial"/>
              </a:rPr>
              <a:t>your airports</a:t>
            </a:r>
            <a:r>
              <a:rPr lang="en-US" sz="1800" kern="0" dirty="0">
                <a:latin typeface="Arial"/>
              </a:rPr>
              <a:t>, </a:t>
            </a:r>
            <a:r>
              <a:rPr lang="en-US" sz="1800" kern="0" dirty="0" smtClean="0">
                <a:latin typeface="Arial"/>
              </a:rPr>
              <a:t>your roundtables </a:t>
            </a:r>
            <a:r>
              <a:rPr lang="en-US" sz="1800" kern="0" dirty="0">
                <a:latin typeface="Arial"/>
              </a:rPr>
              <a:t>to be successful for </a:t>
            </a:r>
            <a:r>
              <a:rPr lang="en-US" sz="1800" kern="0" dirty="0" smtClean="0">
                <a:latin typeface="Arial"/>
              </a:rPr>
              <a:t>your community</a:t>
            </a:r>
            <a:endParaRPr lang="en-US" sz="1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506287"/>
            <a:ext cx="8229600" cy="457200"/>
          </a:xfrm>
        </p:spPr>
        <p:txBody>
          <a:bodyPr/>
          <a:lstStyle/>
          <a:p>
            <a:pPr algn="ctr"/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9D01B5-0EA0-4FE2-BA40-A9B02891BDD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946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468"/>
            <a:ext cx="8564879" cy="60960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4899" y="6248400"/>
            <a:ext cx="1101265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9559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252455" y="1495770"/>
            <a:ext cx="876962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kern="0" dirty="0" smtClean="0">
                <a:latin typeface="+mn-lt"/>
              </a:rPr>
              <a:t>Need for and purpose of FAA’s airspace changes</a:t>
            </a:r>
          </a:p>
          <a:p>
            <a:pPr marL="342900" indent="-342900"/>
            <a:r>
              <a:rPr lang="en-US" sz="2000" kern="0" dirty="0" smtClean="0">
                <a:latin typeface="+mn-lt"/>
              </a:rPr>
              <a:t>How we work with airports and stakeholders to ensure we engage with the communities</a:t>
            </a:r>
            <a:endParaRPr lang="en-US" sz="2000" i="1" kern="0" dirty="0" smtClean="0">
              <a:solidFill>
                <a:srgbClr val="C00000"/>
              </a:solidFill>
              <a:latin typeface="+mn-lt"/>
            </a:endParaRPr>
          </a:p>
          <a:p>
            <a:pPr marL="800100" lvl="1" indent="-342900"/>
            <a:r>
              <a:rPr lang="en-US" sz="2000" kern="0" dirty="0">
                <a:latin typeface="+mn-lt"/>
              </a:rPr>
              <a:t>Best practices</a:t>
            </a:r>
          </a:p>
          <a:p>
            <a:pPr marL="800100" lvl="1" indent="-342900"/>
            <a:r>
              <a:rPr lang="en-US" sz="2000" kern="0" dirty="0" smtClean="0">
                <a:latin typeface="+mn-lt"/>
              </a:rPr>
              <a:t>FAA culture </a:t>
            </a:r>
            <a:r>
              <a:rPr lang="en-US" sz="2000" kern="0" dirty="0">
                <a:latin typeface="+mn-lt"/>
              </a:rPr>
              <a:t>change</a:t>
            </a:r>
          </a:p>
          <a:p>
            <a:pPr marL="800100" lvl="1" indent="-342900"/>
            <a:r>
              <a:rPr lang="en-US" sz="2000" kern="0" dirty="0">
                <a:latin typeface="+mn-lt"/>
              </a:rPr>
              <a:t>Community involvement activities </a:t>
            </a:r>
          </a:p>
          <a:p>
            <a:pPr marL="342900" indent="-342900"/>
            <a:endParaRPr lang="en-US" sz="2000" i="1" kern="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0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838" y="1904303"/>
            <a:ext cx="8607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We know there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community concerns, we care about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them and are taking action… and we want to work with you and your airports to address the concerns of communities</a:t>
            </a:r>
            <a:endParaRPr lang="en-US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8033" y="566670"/>
            <a:ext cx="78947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Bottom Line Up Front </a:t>
            </a:r>
          </a:p>
        </p:txBody>
      </p:sp>
    </p:spTree>
    <p:extLst>
      <p:ext uri="{BB962C8B-B14F-4D97-AF65-F5344CB8AC3E}">
        <p14:creationId xmlns:p14="http://schemas.microsoft.com/office/powerpoint/2010/main" val="35018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FAA make airspace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8" y="1473904"/>
            <a:ext cx="8607103" cy="7716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700" dirty="0" smtClean="0"/>
              <a:t>FAA’s mission is to maintain safety and efficiency of National Airspace System in the face of major growth in air traffic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75037" y="2461712"/>
            <a:ext cx="30077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700" dirty="0" smtClean="0"/>
              <a:t> “Efficiency”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50512" y="3076863"/>
            <a:ext cx="77334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1700" dirty="0"/>
              <a:t>Airspace designs are based on safely and efficiently flowing traffic in and out of busy airports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91" y="180753"/>
            <a:ext cx="8300953" cy="546832"/>
          </a:xfrm>
        </p:spPr>
        <p:txBody>
          <a:bodyPr/>
          <a:lstStyle/>
          <a:p>
            <a:pPr algn="ctr"/>
            <a:r>
              <a:rPr lang="en-US" dirty="0" smtClean="0"/>
              <a:t>Airspace Challenges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20" t="10282" r="23410" b="4950"/>
          <a:stretch/>
        </p:blipFill>
        <p:spPr>
          <a:xfrm>
            <a:off x="423992" y="727585"/>
            <a:ext cx="8300953" cy="5259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9EB59E-2ADE-4F51-AD0F-FE8025C7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4942"/>
            <a:ext cx="1922318" cy="2265218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Flows</a:t>
            </a:r>
            <a:br>
              <a:rPr lang="en-US" dirty="0"/>
            </a:br>
            <a:r>
              <a:rPr lang="en-US" dirty="0"/>
              <a:t>In and Out of LA Area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A625B-227C-4650-84C3-1AC4D07B4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27" y="1257300"/>
            <a:ext cx="5288973" cy="4389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3170179"/>
            <a:ext cx="214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C00000"/>
                </a:solidFill>
              </a:rPr>
              <a:t>Dark red areas </a:t>
            </a:r>
            <a:r>
              <a:rPr lang="en-US" sz="1800" dirty="0"/>
              <a:t>are military Special Activity Airspace that must be avoided while transitioning into/out of the </a:t>
            </a:r>
            <a:r>
              <a:rPr lang="en-US" sz="1800" dirty="0" smtClean="0"/>
              <a:t>LA </a:t>
            </a:r>
            <a:r>
              <a:rPr lang="en-US" sz="1800" dirty="0"/>
              <a:t>basin</a:t>
            </a:r>
          </a:p>
        </p:txBody>
      </p:sp>
    </p:spTree>
    <p:extLst>
      <p:ext uri="{BB962C8B-B14F-4D97-AF65-F5344CB8AC3E}">
        <p14:creationId xmlns:p14="http://schemas.microsoft.com/office/powerpoint/2010/main" val="2699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FAA make airspace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8" y="727585"/>
            <a:ext cx="8607103" cy="16647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FAA’s mission is to maintain safety and efficiency of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Airspace System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face of major growth in air traffic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 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Airspace designs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based on safely and efficiently flowing traffic in and out of busy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airports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68246" y="2240133"/>
            <a:ext cx="440075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 smtClean="0"/>
              <a:t>Vital </a:t>
            </a:r>
            <a:r>
              <a:rPr lang="en-US" sz="1700" dirty="0"/>
              <a:t>to city’s airport and NAS as a whole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68246" y="2556816"/>
            <a:ext cx="73869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700" dirty="0" smtClean="0"/>
              <a:t>Aviation </a:t>
            </a:r>
            <a:r>
              <a:rPr lang="en-US" sz="1700" dirty="0"/>
              <a:t>is important to our economy and your city; airports contributed </a:t>
            </a:r>
            <a:r>
              <a:rPr lang="en-US" sz="1700" dirty="0" smtClean="0"/>
              <a:t>$</a:t>
            </a:r>
            <a:r>
              <a:rPr lang="en-US" sz="1700" dirty="0"/>
              <a:t>73 billion in total output to the U.S. economy in 2012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8246" y="3211146"/>
            <a:ext cx="76562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 smtClean="0"/>
              <a:t>Update </a:t>
            </a:r>
            <a:r>
              <a:rPr lang="en-US" sz="1700" dirty="0"/>
              <a:t>the NAS in the same way localities upgrade ground transportation 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45787" y="3612646"/>
            <a:ext cx="7547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 smtClean="0"/>
              <a:t>Need </a:t>
            </a:r>
            <a:r>
              <a:rPr lang="en-US" sz="1700" dirty="0"/>
              <a:t>to keep the system viable and resilient to keep our cities connected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90013" y="4070576"/>
            <a:ext cx="76427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/>
              <a:t>Purpose and need drive airspace changes; </a:t>
            </a:r>
            <a:r>
              <a:rPr lang="en-US" sz="1700" dirty="0" smtClean="0"/>
              <a:t>rooted </a:t>
            </a:r>
            <a:r>
              <a:rPr lang="en-US" sz="1700" dirty="0"/>
              <a:t>in safety and efficiency 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90013" y="4406866"/>
            <a:ext cx="695825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/>
              <a:t>We know we have to be more attuned to local community feedback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68247" y="4758028"/>
            <a:ext cx="76562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700" dirty="0" smtClean="0"/>
              <a:t>Atmosphere for implementing airspace projects has evolved since the FAA began to integrate PBN into the NAS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68246" y="5335109"/>
            <a:ext cx="63432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/>
            <a:r>
              <a:rPr lang="en-US" sz="1700" dirty="0"/>
              <a:t>Similarly, our community involvement practices have evolved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450" y="358939"/>
            <a:ext cx="6090025" cy="885306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ATO </a:t>
            </a:r>
            <a:r>
              <a:rPr lang="en-US" sz="2400" dirty="0"/>
              <a:t>Enhanced Community Involvement: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Recent </a:t>
            </a:r>
            <a:r>
              <a:rPr lang="en-US" sz="2400" dirty="0"/>
              <a:t>Best Practices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9D01B5-0EA0-4FE2-BA40-A9B02891BDD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 bwMode="auto">
          <a:xfrm rot="778858">
            <a:off x="6338429" y="1024605"/>
            <a:ext cx="2530473" cy="568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 rot="767230">
            <a:off x="6249799" y="982932"/>
            <a:ext cx="28339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solidFill>
                  <a:schemeClr val="bg1"/>
                </a:solidFill>
              </a:rPr>
              <a:t>* Will vary based on * project circumstances</a:t>
            </a:r>
          </a:p>
          <a:p>
            <a:pPr>
              <a:buFontTx/>
              <a:buNone/>
            </a:pP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free best practice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2"/>
          <a:stretch/>
        </p:blipFill>
        <p:spPr bwMode="auto">
          <a:xfrm>
            <a:off x="138950" y="0"/>
            <a:ext cx="1714500" cy="16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95885" y="1702343"/>
            <a:ext cx="646042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700" kern="0" dirty="0">
                <a:solidFill>
                  <a:srgbClr val="000000"/>
                </a:solidFill>
                <a:latin typeface="Arial"/>
              </a:rPr>
              <a:t>Enhanced partnerships with airport and industry stakeholders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95885" y="2132710"/>
            <a:ext cx="828276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700" kern="0" dirty="0">
                <a:solidFill>
                  <a:srgbClr val="000000"/>
                </a:solidFill>
                <a:latin typeface="Arial"/>
              </a:rPr>
              <a:t>Earlier and more frequent engagement with local officials and the </a:t>
            </a:r>
            <a:r>
              <a:rPr lang="en-US" sz="1700" kern="0" dirty="0" smtClean="0">
                <a:solidFill>
                  <a:srgbClr val="000000"/>
                </a:solidFill>
                <a:latin typeface="Arial"/>
              </a:rPr>
              <a:t>public</a:t>
            </a:r>
            <a:endParaRPr lang="en-US" sz="1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69630" y="2548133"/>
            <a:ext cx="86307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Continued engagement with community roundtables to discuss issues &amp; solutions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9630" y="2932178"/>
            <a:ext cx="3804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Public workshops and webinars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650" y="3294431"/>
            <a:ext cx="871776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1700" kern="0" dirty="0">
                <a:solidFill>
                  <a:srgbClr val="000000"/>
                </a:solidFill>
                <a:latin typeface="Arial"/>
              </a:rPr>
              <a:t>Enhanced outreach strategies:  public workshops, targeted community meetings, internet and technology tools (e.g., webinars, websites), social media, traditional media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82650" y="4202007"/>
            <a:ext cx="852498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700" kern="0" dirty="0" smtClean="0">
                <a:solidFill>
                  <a:srgbClr val="000000"/>
                </a:solidFill>
                <a:latin typeface="Arial"/>
              </a:rPr>
              <a:t>Visualizations to convey locations of procedural changes relative to local landmarks</a:t>
            </a:r>
            <a:endParaRPr lang="en-US" sz="1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5885" y="4673594"/>
            <a:ext cx="847700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700" kern="0" dirty="0">
                <a:solidFill>
                  <a:srgbClr val="000000"/>
                </a:solidFill>
                <a:latin typeface="Arial"/>
              </a:rPr>
              <a:t>Videos to explain more complex procedures and address areas of public concerns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5885" y="5107054"/>
            <a:ext cx="758893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700" kern="0" dirty="0">
                <a:solidFill>
                  <a:srgbClr val="000000"/>
                </a:solidFill>
                <a:latin typeface="Arial"/>
              </a:rPr>
              <a:t>Interactive noise maps to correlate noise levels with geographic locations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95885" y="5540514"/>
            <a:ext cx="502573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700" kern="0" dirty="0">
                <a:solidFill>
                  <a:srgbClr val="000000"/>
                </a:solidFill>
                <a:latin typeface="Arial"/>
              </a:rPr>
              <a:t>Design refinements based on 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1203498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317" y="228600"/>
            <a:ext cx="9035142" cy="457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2400" kern="0" dirty="0" smtClean="0"/>
              <a:t>Ongoing Culture Change Regarding Community Involvement</a:t>
            </a:r>
            <a:endParaRPr lang="en-US" sz="24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2596" y="1176318"/>
            <a:ext cx="4680425" cy="389926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200" kern="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1702" y="1165870"/>
            <a:ext cx="519566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kern="0" dirty="0" smtClean="0"/>
              <a:t>Since 2016 we have been transforming the FAA and ATO </a:t>
            </a:r>
            <a:r>
              <a:rPr lang="en-US" sz="2200" kern="0" dirty="0"/>
              <a:t>community involvement strategy and practices </a:t>
            </a:r>
            <a:endParaRPr lang="en-US" sz="2200" kern="0" dirty="0" smtClean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7200" y="955964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4" descr="Image result for free puzzle piec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21" y="966413"/>
            <a:ext cx="4021054" cy="40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5361718" y="1821811"/>
            <a:ext cx="184172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700" b="1" kern="0" dirty="0">
                <a:solidFill>
                  <a:schemeClr val="bg1"/>
                </a:solidFill>
              </a:rPr>
              <a:t>Organizational </a:t>
            </a:r>
            <a:r>
              <a:rPr lang="en-US" sz="1700" b="1" kern="0" dirty="0" smtClean="0">
                <a:solidFill>
                  <a:schemeClr val="bg1"/>
                </a:solidFill>
              </a:rPr>
              <a:t>enhancements</a:t>
            </a:r>
            <a:endParaRPr lang="en-US" sz="1700" b="1" kern="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908800" y="1544813"/>
            <a:ext cx="15979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4488" lvl="1" algn="ctr">
              <a:buNone/>
            </a:pPr>
            <a:r>
              <a:rPr lang="en-US" sz="1700" b="1" kern="0" dirty="0" smtClean="0"/>
              <a:t>Updated and enhanced policies</a:t>
            </a:r>
            <a:endParaRPr lang="en-US" sz="1700" b="1" kern="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334117" y="3200431"/>
            <a:ext cx="174717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700" b="1" kern="0" dirty="0"/>
              <a:t>Development of </a:t>
            </a:r>
            <a:endParaRPr lang="en-US" sz="1700" b="1" kern="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1700" b="1" kern="0" dirty="0" smtClean="0"/>
              <a:t>internal </a:t>
            </a:r>
            <a:r>
              <a:rPr lang="en-US" sz="1700" b="1" kern="0" dirty="0"/>
              <a:t>guidance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203440" y="3292762"/>
            <a:ext cx="135272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700" b="1" kern="0" dirty="0" smtClean="0">
                <a:solidFill>
                  <a:schemeClr val="bg1"/>
                </a:solidFill>
              </a:rPr>
              <a:t>Putting it into practice</a:t>
            </a:r>
            <a:endParaRPr lang="en-US" sz="1700" b="1" kern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1702" y="4523829"/>
            <a:ext cx="53517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kern="0" dirty="0" smtClean="0">
                <a:solidFill>
                  <a:srgbClr val="000000"/>
                </a:solidFill>
              </a:rPr>
              <a:t>Other internal guidance is under development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1702" y="2892654"/>
            <a:ext cx="459722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200" kern="0" dirty="0">
                <a:solidFill>
                  <a:srgbClr val="000000"/>
                </a:solidFill>
                <a:latin typeface="Arial"/>
              </a:rPr>
              <a:t>A comprehensive and strategic approach to community involvement efforts is central to this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7452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15212</TotalTime>
  <Words>771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Courier New</vt:lpstr>
      <vt:lpstr>Times New Roman</vt:lpstr>
      <vt:lpstr>Wingdings</vt:lpstr>
      <vt:lpstr>1_Custom Design</vt:lpstr>
      <vt:lpstr>2_Custom Design</vt:lpstr>
      <vt:lpstr>FAA Enhanced Community Involvement</vt:lpstr>
      <vt:lpstr>Outline</vt:lpstr>
      <vt:lpstr>PowerPoint Presentation</vt:lpstr>
      <vt:lpstr>Why does FAA make airspace changes?</vt:lpstr>
      <vt:lpstr>Airspace Challenges</vt:lpstr>
      <vt:lpstr>Traffic Flows In and Out of LA Area</vt:lpstr>
      <vt:lpstr>Why does FAA make airspace changes?</vt:lpstr>
      <vt:lpstr>ATO Enhanced Community Involvement:  Recent Best Practices</vt:lpstr>
      <vt:lpstr>PowerPoint Presentation</vt:lpstr>
      <vt:lpstr>PowerPoint Presentation</vt:lpstr>
      <vt:lpstr>Public Workshops</vt:lpstr>
      <vt:lpstr>FAA Regional Offices</vt:lpstr>
      <vt:lpstr>The FAA’s Commitment to Community Involvement</vt:lpstr>
      <vt:lpstr>Summary</vt:lpstr>
      <vt:lpstr>Thank you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Tranter, Emily J.</cp:lastModifiedBy>
  <cp:revision>402</cp:revision>
  <cp:lastPrinted>2018-03-09T17:08:14Z</cp:lastPrinted>
  <dcterms:created xsi:type="dcterms:W3CDTF">2005-01-28T20:32:53Z</dcterms:created>
  <dcterms:modified xsi:type="dcterms:W3CDTF">2018-03-12T13:40:14Z</dcterms:modified>
</cp:coreProperties>
</file>